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0" r:id="rId2"/>
    <p:sldId id="381" r:id="rId3"/>
    <p:sldId id="375" r:id="rId4"/>
    <p:sldId id="365" r:id="rId5"/>
    <p:sldId id="404" r:id="rId6"/>
    <p:sldId id="374" r:id="rId7"/>
    <p:sldId id="342" r:id="rId8"/>
    <p:sldId id="376" r:id="rId9"/>
    <p:sldId id="377" r:id="rId10"/>
    <p:sldId id="378" r:id="rId11"/>
    <p:sldId id="379" r:id="rId12"/>
    <p:sldId id="380" r:id="rId13"/>
    <p:sldId id="386" r:id="rId14"/>
    <p:sldId id="399" r:id="rId15"/>
    <p:sldId id="383" r:id="rId16"/>
    <p:sldId id="400" r:id="rId17"/>
    <p:sldId id="406" r:id="rId18"/>
    <p:sldId id="388" r:id="rId19"/>
    <p:sldId id="407" r:id="rId20"/>
    <p:sldId id="392" r:id="rId21"/>
    <p:sldId id="408" r:id="rId22"/>
    <p:sldId id="396" r:id="rId23"/>
    <p:sldId id="398" r:id="rId24"/>
    <p:sldId id="384" r:id="rId25"/>
    <p:sldId id="371" r:id="rId26"/>
    <p:sldId id="372" r:id="rId27"/>
    <p:sldId id="405" r:id="rId28"/>
    <p:sldId id="373" r:id="rId29"/>
    <p:sldId id="403" r:id="rId30"/>
  </p:sldIdLst>
  <p:sldSz cx="9144000" cy="6858000" type="screen4x3"/>
  <p:notesSz cx="9144000" cy="6858000"/>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5" autoAdjust="0"/>
    <p:restoredTop sz="94660"/>
  </p:normalViewPr>
  <p:slideViewPr>
    <p:cSldViewPr>
      <p:cViewPr varScale="1">
        <p:scale>
          <a:sx n="81" d="100"/>
          <a:sy n="81" d="100"/>
        </p:scale>
        <p:origin x="-3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vfd%202011\MARKwerkmap%20hitlijsten%20over%20alle%20sector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vfd%202011\MARKwerkmap%20hitlijsten%20over%20alle%20sector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vfd%202011\MARKwerkmap%20hitlijsten%20over%20alle%20sector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vfd%202011\MARKwerkmap%20hitlijsten%20over%20alle%20sectore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vfd%202011\MARKwerkmap%20hitlijsten%20over%20alle%20secto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style val="13"/>
  <c:chart>
    <c:plotArea>
      <c:layout/>
      <c:barChart>
        <c:barDir val="bar"/>
        <c:grouping val="stacked"/>
        <c:ser>
          <c:idx val="0"/>
          <c:order val="0"/>
          <c:cat>
            <c:strRef>
              <c:f>'HITLIJST-ALLES'!$A$336:$A$349</c:f>
              <c:strCache>
                <c:ptCount val="14"/>
                <c:pt idx="0">
                  <c:v>DST </c:v>
                </c:pt>
                <c:pt idx="1">
                  <c:v>WAIS III </c:v>
                </c:pt>
                <c:pt idx="2">
                  <c:v>CFTR </c:v>
                </c:pt>
                <c:pt idx="3">
                  <c:v>Vijftien woorden </c:v>
                </c:pt>
                <c:pt idx="4">
                  <c:v>BVT </c:v>
                </c:pt>
                <c:pt idx="5">
                  <c:v>AVL (ADHD-vragenlijst)</c:v>
                </c:pt>
                <c:pt idx="6">
                  <c:v>SON-R 2,5-7 </c:v>
                </c:pt>
                <c:pt idx="7">
                  <c:v>De Klepel</c:v>
                </c:pt>
                <c:pt idx="8">
                  <c:v>WPPSI-R / WPPSI-III</c:v>
                </c:pt>
                <c:pt idx="9">
                  <c:v>Avi Toetsenpakket</c:v>
                </c:pt>
                <c:pt idx="10">
                  <c:v>Brus EMT </c:v>
                </c:pt>
                <c:pt idx="11">
                  <c:v>TEA-Ch </c:v>
                </c:pt>
                <c:pt idx="12">
                  <c:v>CBCL - TRF - YSR</c:v>
                </c:pt>
                <c:pt idx="13">
                  <c:v>WISC-III </c:v>
                </c:pt>
              </c:strCache>
            </c:strRef>
          </c:cat>
          <c:val>
            <c:numRef>
              <c:f>'HITLIJST-ALLES'!$E$336:$E$349</c:f>
              <c:numCache>
                <c:formatCode>General</c:formatCode>
                <c:ptCount val="14"/>
                <c:pt idx="0">
                  <c:v>34</c:v>
                </c:pt>
                <c:pt idx="1">
                  <c:v>37</c:v>
                </c:pt>
                <c:pt idx="2">
                  <c:v>43</c:v>
                </c:pt>
                <c:pt idx="3">
                  <c:v>43</c:v>
                </c:pt>
                <c:pt idx="4">
                  <c:v>48</c:v>
                </c:pt>
                <c:pt idx="5">
                  <c:v>50</c:v>
                </c:pt>
                <c:pt idx="6">
                  <c:v>52</c:v>
                </c:pt>
                <c:pt idx="7">
                  <c:v>50</c:v>
                </c:pt>
                <c:pt idx="8">
                  <c:v>46</c:v>
                </c:pt>
                <c:pt idx="9">
                  <c:v>65</c:v>
                </c:pt>
                <c:pt idx="10">
                  <c:v>62</c:v>
                </c:pt>
                <c:pt idx="11">
                  <c:v>69</c:v>
                </c:pt>
                <c:pt idx="12">
                  <c:v>82</c:v>
                </c:pt>
                <c:pt idx="13">
                  <c:v>69</c:v>
                </c:pt>
              </c:numCache>
            </c:numRef>
          </c:val>
        </c:ser>
        <c:ser>
          <c:idx val="1"/>
          <c:order val="1"/>
          <c:cat>
            <c:strRef>
              <c:f>'HITLIJST-ALLES'!$A$336:$A$349</c:f>
              <c:strCache>
                <c:ptCount val="14"/>
                <c:pt idx="0">
                  <c:v>DST </c:v>
                </c:pt>
                <c:pt idx="1">
                  <c:v>WAIS III </c:v>
                </c:pt>
                <c:pt idx="2">
                  <c:v>CFTR </c:v>
                </c:pt>
                <c:pt idx="3">
                  <c:v>Vijftien woorden </c:v>
                </c:pt>
                <c:pt idx="4">
                  <c:v>BVT </c:v>
                </c:pt>
                <c:pt idx="5">
                  <c:v>AVL (ADHD-vragenlijst)</c:v>
                </c:pt>
                <c:pt idx="6">
                  <c:v>SON-R 2,5-7 </c:v>
                </c:pt>
                <c:pt idx="7">
                  <c:v>De Klepel</c:v>
                </c:pt>
                <c:pt idx="8">
                  <c:v>WPPSI-R / WPPSI-III</c:v>
                </c:pt>
                <c:pt idx="9">
                  <c:v>Avi Toetsenpakket</c:v>
                </c:pt>
                <c:pt idx="10">
                  <c:v>Brus EMT </c:v>
                </c:pt>
                <c:pt idx="11">
                  <c:v>TEA-Ch </c:v>
                </c:pt>
                <c:pt idx="12">
                  <c:v>CBCL - TRF - YSR</c:v>
                </c:pt>
                <c:pt idx="13">
                  <c:v>WISC-III </c:v>
                </c:pt>
              </c:strCache>
            </c:strRef>
          </c:cat>
          <c:val>
            <c:numRef>
              <c:f>'HITLIJST-ALLES'!$F$336:$F$349</c:f>
              <c:numCache>
                <c:formatCode>General</c:formatCode>
                <c:ptCount val="14"/>
                <c:pt idx="0">
                  <c:v>5</c:v>
                </c:pt>
                <c:pt idx="1">
                  <c:v>13</c:v>
                </c:pt>
                <c:pt idx="2">
                  <c:v>11</c:v>
                </c:pt>
                <c:pt idx="3">
                  <c:v>12</c:v>
                </c:pt>
                <c:pt idx="4">
                  <c:v>9</c:v>
                </c:pt>
                <c:pt idx="5">
                  <c:v>9</c:v>
                </c:pt>
                <c:pt idx="6">
                  <c:v>11</c:v>
                </c:pt>
                <c:pt idx="7">
                  <c:v>14</c:v>
                </c:pt>
                <c:pt idx="8">
                  <c:v>29</c:v>
                </c:pt>
                <c:pt idx="9">
                  <c:v>13</c:v>
                </c:pt>
                <c:pt idx="10">
                  <c:v>20</c:v>
                </c:pt>
                <c:pt idx="11">
                  <c:v>24</c:v>
                </c:pt>
                <c:pt idx="12">
                  <c:v>40</c:v>
                </c:pt>
                <c:pt idx="13">
                  <c:v>65</c:v>
                </c:pt>
              </c:numCache>
            </c:numRef>
          </c:val>
        </c:ser>
        <c:ser>
          <c:idx val="2"/>
          <c:order val="2"/>
          <c:cat>
            <c:strRef>
              <c:f>'HITLIJST-ALLES'!$A$336:$A$349</c:f>
              <c:strCache>
                <c:ptCount val="14"/>
                <c:pt idx="0">
                  <c:v>DST </c:v>
                </c:pt>
                <c:pt idx="1">
                  <c:v>WAIS III </c:v>
                </c:pt>
                <c:pt idx="2">
                  <c:v>CFTR </c:v>
                </c:pt>
                <c:pt idx="3">
                  <c:v>Vijftien woorden </c:v>
                </c:pt>
                <c:pt idx="4">
                  <c:v>BVT </c:v>
                </c:pt>
                <c:pt idx="5">
                  <c:v>AVL (ADHD-vragenlijst)</c:v>
                </c:pt>
                <c:pt idx="6">
                  <c:v>SON-R 2,5-7 </c:v>
                </c:pt>
                <c:pt idx="7">
                  <c:v>De Klepel</c:v>
                </c:pt>
                <c:pt idx="8">
                  <c:v>WPPSI-R / WPPSI-III</c:v>
                </c:pt>
                <c:pt idx="9">
                  <c:v>Avi Toetsenpakket</c:v>
                </c:pt>
                <c:pt idx="10">
                  <c:v>Brus EMT </c:v>
                </c:pt>
                <c:pt idx="11">
                  <c:v>TEA-Ch </c:v>
                </c:pt>
                <c:pt idx="12">
                  <c:v>CBCL - TRF - YSR</c:v>
                </c:pt>
                <c:pt idx="13">
                  <c:v>WISC-III </c:v>
                </c:pt>
              </c:strCache>
            </c:strRef>
          </c:cat>
          <c:val>
            <c:numRef>
              <c:f>'HITLIJST-ALLES'!$G$336:$G$349</c:f>
              <c:numCache>
                <c:formatCode>General</c:formatCode>
                <c:ptCount val="14"/>
                <c:pt idx="0">
                  <c:v>0</c:v>
                </c:pt>
                <c:pt idx="1">
                  <c:v>1</c:v>
                </c:pt>
                <c:pt idx="2">
                  <c:v>0</c:v>
                </c:pt>
                <c:pt idx="3">
                  <c:v>0</c:v>
                </c:pt>
                <c:pt idx="4">
                  <c:v>1</c:v>
                </c:pt>
                <c:pt idx="5">
                  <c:v>0</c:v>
                </c:pt>
                <c:pt idx="6">
                  <c:v>0</c:v>
                </c:pt>
                <c:pt idx="7">
                  <c:v>1</c:v>
                </c:pt>
                <c:pt idx="8">
                  <c:v>4</c:v>
                </c:pt>
                <c:pt idx="9">
                  <c:v>2</c:v>
                </c:pt>
                <c:pt idx="10">
                  <c:v>1</c:v>
                </c:pt>
                <c:pt idx="11">
                  <c:v>0</c:v>
                </c:pt>
                <c:pt idx="12">
                  <c:v>8</c:v>
                </c:pt>
                <c:pt idx="13">
                  <c:v>13</c:v>
                </c:pt>
              </c:numCache>
            </c:numRef>
          </c:val>
        </c:ser>
        <c:overlap val="100"/>
        <c:axId val="52588928"/>
        <c:axId val="52590464"/>
      </c:barChart>
      <c:catAx>
        <c:axId val="52588928"/>
        <c:scaling>
          <c:orientation val="minMax"/>
        </c:scaling>
        <c:axPos val="l"/>
        <c:tickLblPos val="nextTo"/>
        <c:txPr>
          <a:bodyPr/>
          <a:lstStyle/>
          <a:p>
            <a:pPr>
              <a:defRPr sz="2200" baseline="0"/>
            </a:pPr>
            <a:endParaRPr lang="nl-BE"/>
          </a:p>
        </c:txPr>
        <c:crossAx val="52590464"/>
        <c:crosses val="autoZero"/>
        <c:auto val="1"/>
        <c:lblAlgn val="ctr"/>
        <c:lblOffset val="100"/>
      </c:catAx>
      <c:valAx>
        <c:axId val="52590464"/>
        <c:scaling>
          <c:orientation val="minMax"/>
        </c:scaling>
        <c:delete val="1"/>
        <c:axPos val="b"/>
        <c:majorGridlines/>
        <c:numFmt formatCode="General" sourceLinked="1"/>
        <c:tickLblPos val="none"/>
        <c:crossAx val="5258892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l-BE"/>
  <c:style val="5"/>
  <c:chart>
    <c:plotArea>
      <c:layout/>
      <c:barChart>
        <c:barDir val="bar"/>
        <c:grouping val="stacked"/>
        <c:ser>
          <c:idx val="0"/>
          <c:order val="0"/>
          <c:cat>
            <c:strRef>
              <c:f>'HITLIJST-CLB'!$A$334:$A$348</c:f>
              <c:strCache>
                <c:ptCount val="15"/>
                <c:pt idx="0">
                  <c:v>WAIS III </c:v>
                </c:pt>
                <c:pt idx="1">
                  <c:v>VVGK </c:v>
                </c:pt>
                <c:pt idx="2">
                  <c:v>SON-R 5,5-17 </c:v>
                </c:pt>
                <c:pt idx="3">
                  <c:v>Vijftien woorden </c:v>
                </c:pt>
                <c:pt idx="4">
                  <c:v>DST </c:v>
                </c:pt>
                <c:pt idx="5">
                  <c:v>BVT </c:v>
                </c:pt>
                <c:pt idx="6">
                  <c:v>Avi Toetsenpakket</c:v>
                </c:pt>
                <c:pt idx="7">
                  <c:v>AVL </c:v>
                </c:pt>
                <c:pt idx="8">
                  <c:v>De Klepel</c:v>
                </c:pt>
                <c:pt idx="9">
                  <c:v>SON-R 2,5-7 </c:v>
                </c:pt>
                <c:pt idx="10">
                  <c:v>Brus EMT </c:v>
                </c:pt>
                <c:pt idx="11">
                  <c:v>WPPSI-R / WPPSI-III</c:v>
                </c:pt>
                <c:pt idx="12">
                  <c:v>TEA-Ch </c:v>
                </c:pt>
                <c:pt idx="13">
                  <c:v>CBCL - TRF - YSR</c:v>
                </c:pt>
                <c:pt idx="14">
                  <c:v>WISC-III </c:v>
                </c:pt>
              </c:strCache>
            </c:strRef>
          </c:cat>
          <c:val>
            <c:numRef>
              <c:f>'HITLIJST-CLB'!$E$334:$E$348</c:f>
              <c:numCache>
                <c:formatCode>General</c:formatCode>
                <c:ptCount val="15"/>
                <c:pt idx="0">
                  <c:v>18</c:v>
                </c:pt>
                <c:pt idx="1">
                  <c:v>18</c:v>
                </c:pt>
                <c:pt idx="2">
                  <c:v>20</c:v>
                </c:pt>
                <c:pt idx="3">
                  <c:v>26</c:v>
                </c:pt>
                <c:pt idx="4">
                  <c:v>26</c:v>
                </c:pt>
                <c:pt idx="5">
                  <c:v>32</c:v>
                </c:pt>
                <c:pt idx="6">
                  <c:v>33</c:v>
                </c:pt>
                <c:pt idx="7">
                  <c:v>37</c:v>
                </c:pt>
                <c:pt idx="8">
                  <c:v>34</c:v>
                </c:pt>
                <c:pt idx="9">
                  <c:v>42</c:v>
                </c:pt>
                <c:pt idx="10">
                  <c:v>42</c:v>
                </c:pt>
                <c:pt idx="11">
                  <c:v>34</c:v>
                </c:pt>
                <c:pt idx="12">
                  <c:v>49</c:v>
                </c:pt>
                <c:pt idx="13">
                  <c:v>51</c:v>
                </c:pt>
                <c:pt idx="14">
                  <c:v>42</c:v>
                </c:pt>
              </c:numCache>
            </c:numRef>
          </c:val>
        </c:ser>
        <c:ser>
          <c:idx val="1"/>
          <c:order val="1"/>
          <c:cat>
            <c:strRef>
              <c:f>'HITLIJST-CLB'!$A$334:$A$348</c:f>
              <c:strCache>
                <c:ptCount val="15"/>
                <c:pt idx="0">
                  <c:v>WAIS III </c:v>
                </c:pt>
                <c:pt idx="1">
                  <c:v>VVGK </c:v>
                </c:pt>
                <c:pt idx="2">
                  <c:v>SON-R 5,5-17 </c:v>
                </c:pt>
                <c:pt idx="3">
                  <c:v>Vijftien woorden </c:v>
                </c:pt>
                <c:pt idx="4">
                  <c:v>DST </c:v>
                </c:pt>
                <c:pt idx="5">
                  <c:v>BVT </c:v>
                </c:pt>
                <c:pt idx="6">
                  <c:v>Avi Toetsenpakket</c:v>
                </c:pt>
                <c:pt idx="7">
                  <c:v>AVL </c:v>
                </c:pt>
                <c:pt idx="8">
                  <c:v>De Klepel</c:v>
                </c:pt>
                <c:pt idx="9">
                  <c:v>SON-R 2,5-7 </c:v>
                </c:pt>
                <c:pt idx="10">
                  <c:v>Brus EMT </c:v>
                </c:pt>
                <c:pt idx="11">
                  <c:v>WPPSI-R / WPPSI-III</c:v>
                </c:pt>
                <c:pt idx="12">
                  <c:v>TEA-Ch </c:v>
                </c:pt>
                <c:pt idx="13">
                  <c:v>CBCL - TRF - YSR</c:v>
                </c:pt>
                <c:pt idx="14">
                  <c:v>WISC-III </c:v>
                </c:pt>
              </c:strCache>
            </c:strRef>
          </c:cat>
          <c:val>
            <c:numRef>
              <c:f>'HITLIJST-CLB'!$F$334:$F$348</c:f>
              <c:numCache>
                <c:formatCode>General</c:formatCode>
                <c:ptCount val="15"/>
                <c:pt idx="0">
                  <c:v>3</c:v>
                </c:pt>
                <c:pt idx="1">
                  <c:v>4</c:v>
                </c:pt>
                <c:pt idx="2">
                  <c:v>3</c:v>
                </c:pt>
                <c:pt idx="3">
                  <c:v>1</c:v>
                </c:pt>
                <c:pt idx="4">
                  <c:v>3</c:v>
                </c:pt>
                <c:pt idx="5">
                  <c:v>2</c:v>
                </c:pt>
                <c:pt idx="6">
                  <c:v>7</c:v>
                </c:pt>
                <c:pt idx="7">
                  <c:v>7</c:v>
                </c:pt>
                <c:pt idx="8">
                  <c:v>9</c:v>
                </c:pt>
                <c:pt idx="9">
                  <c:v>9</c:v>
                </c:pt>
                <c:pt idx="10">
                  <c:v>10</c:v>
                </c:pt>
                <c:pt idx="11">
                  <c:v>27</c:v>
                </c:pt>
                <c:pt idx="12">
                  <c:v>19</c:v>
                </c:pt>
                <c:pt idx="13">
                  <c:v>30</c:v>
                </c:pt>
                <c:pt idx="14">
                  <c:v>58</c:v>
                </c:pt>
              </c:numCache>
            </c:numRef>
          </c:val>
        </c:ser>
        <c:ser>
          <c:idx val="2"/>
          <c:order val="2"/>
          <c:cat>
            <c:strRef>
              <c:f>'HITLIJST-CLB'!$A$334:$A$348</c:f>
              <c:strCache>
                <c:ptCount val="15"/>
                <c:pt idx="0">
                  <c:v>WAIS III </c:v>
                </c:pt>
                <c:pt idx="1">
                  <c:v>VVGK </c:v>
                </c:pt>
                <c:pt idx="2">
                  <c:v>SON-R 5,5-17 </c:v>
                </c:pt>
                <c:pt idx="3">
                  <c:v>Vijftien woorden </c:v>
                </c:pt>
                <c:pt idx="4">
                  <c:v>DST </c:v>
                </c:pt>
                <c:pt idx="5">
                  <c:v>BVT </c:v>
                </c:pt>
                <c:pt idx="6">
                  <c:v>Avi Toetsenpakket</c:v>
                </c:pt>
                <c:pt idx="7">
                  <c:v>AVL </c:v>
                </c:pt>
                <c:pt idx="8">
                  <c:v>De Klepel</c:v>
                </c:pt>
                <c:pt idx="9">
                  <c:v>SON-R 2,5-7 </c:v>
                </c:pt>
                <c:pt idx="10">
                  <c:v>Brus EMT </c:v>
                </c:pt>
                <c:pt idx="11">
                  <c:v>WPPSI-R / WPPSI-III</c:v>
                </c:pt>
                <c:pt idx="12">
                  <c:v>TEA-Ch </c:v>
                </c:pt>
                <c:pt idx="13">
                  <c:v>CBCL - TRF - YSR</c:v>
                </c:pt>
                <c:pt idx="14">
                  <c:v>WISC-III </c:v>
                </c:pt>
              </c:strCache>
            </c:strRef>
          </c:cat>
          <c:val>
            <c:numRef>
              <c:f>'HITLIJST-CLB'!$G$334:$G$348</c:f>
              <c:numCache>
                <c:formatCode>General</c:formatCode>
                <c:ptCount val="15"/>
                <c:pt idx="0">
                  <c:v>0</c:v>
                </c:pt>
                <c:pt idx="1">
                  <c:v>0</c:v>
                </c:pt>
                <c:pt idx="2">
                  <c:v>0</c:v>
                </c:pt>
                <c:pt idx="3">
                  <c:v>0</c:v>
                </c:pt>
                <c:pt idx="4">
                  <c:v>0</c:v>
                </c:pt>
                <c:pt idx="5">
                  <c:v>0</c:v>
                </c:pt>
                <c:pt idx="6">
                  <c:v>2</c:v>
                </c:pt>
                <c:pt idx="7">
                  <c:v>0</c:v>
                </c:pt>
                <c:pt idx="8">
                  <c:v>1</c:v>
                </c:pt>
                <c:pt idx="9">
                  <c:v>0</c:v>
                </c:pt>
                <c:pt idx="10">
                  <c:v>1</c:v>
                </c:pt>
                <c:pt idx="11">
                  <c:v>4</c:v>
                </c:pt>
                <c:pt idx="12">
                  <c:v>0</c:v>
                </c:pt>
                <c:pt idx="13">
                  <c:v>5</c:v>
                </c:pt>
                <c:pt idx="14">
                  <c:v>12</c:v>
                </c:pt>
              </c:numCache>
            </c:numRef>
          </c:val>
        </c:ser>
        <c:overlap val="100"/>
        <c:axId val="51784320"/>
        <c:axId val="51790208"/>
      </c:barChart>
      <c:catAx>
        <c:axId val="51784320"/>
        <c:scaling>
          <c:orientation val="minMax"/>
        </c:scaling>
        <c:axPos val="l"/>
        <c:tickLblPos val="nextTo"/>
        <c:txPr>
          <a:bodyPr/>
          <a:lstStyle/>
          <a:p>
            <a:pPr>
              <a:defRPr sz="2200" baseline="0"/>
            </a:pPr>
            <a:endParaRPr lang="nl-BE"/>
          </a:p>
        </c:txPr>
        <c:crossAx val="51790208"/>
        <c:crosses val="autoZero"/>
        <c:auto val="1"/>
        <c:lblAlgn val="ctr"/>
        <c:lblOffset val="100"/>
      </c:catAx>
      <c:valAx>
        <c:axId val="51790208"/>
        <c:scaling>
          <c:orientation val="minMax"/>
        </c:scaling>
        <c:delete val="1"/>
        <c:axPos val="b"/>
        <c:majorGridlines/>
        <c:numFmt formatCode="General" sourceLinked="1"/>
        <c:tickLblPos val="none"/>
        <c:crossAx val="5178432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style val="5"/>
  <c:chart>
    <c:plotArea>
      <c:layout/>
      <c:barChart>
        <c:barDir val="bar"/>
        <c:grouping val="stacked"/>
        <c:ser>
          <c:idx val="0"/>
          <c:order val="0"/>
          <c:cat>
            <c:strRef>
              <c:f>'HITLIJST-CAR'!$A$337:$A$351</c:f>
              <c:strCache>
                <c:ptCount val="15"/>
                <c:pt idx="0">
                  <c:v>TVK </c:v>
                </c:pt>
                <c:pt idx="1">
                  <c:v>Spelling Toetsen 1-2-3 </c:v>
                </c:pt>
                <c:pt idx="2">
                  <c:v>Hoofdrekenen + en - tot 100.. </c:v>
                </c:pt>
                <c:pt idx="3">
                  <c:v>WPPSI-III</c:v>
                </c:pt>
                <c:pt idx="4">
                  <c:v>BOT </c:v>
                </c:pt>
                <c:pt idx="5">
                  <c:v>Brus EMT </c:v>
                </c:pt>
                <c:pt idx="6">
                  <c:v>CFTR </c:v>
                </c:pt>
                <c:pt idx="7">
                  <c:v>VMI </c:v>
                </c:pt>
                <c:pt idx="8">
                  <c:v>Avi Toetsenpakket</c:v>
                </c:pt>
                <c:pt idx="9">
                  <c:v>Kortrijkse Rekentest </c:v>
                </c:pt>
                <c:pt idx="10">
                  <c:v>CBCL - TRF -YSR</c:v>
                </c:pt>
                <c:pt idx="11">
                  <c:v>WISC-III </c:v>
                </c:pt>
                <c:pt idx="12">
                  <c:v>CELF-IV NL  </c:v>
                </c:pt>
                <c:pt idx="13">
                  <c:v>RTOS </c:v>
                </c:pt>
                <c:pt idx="14">
                  <c:v>M-ABC-II </c:v>
                </c:pt>
              </c:strCache>
            </c:strRef>
          </c:cat>
          <c:val>
            <c:numRef>
              <c:f>'HITLIJST-CAR'!$E$337:$E$351</c:f>
              <c:numCache>
                <c:formatCode>General</c:formatCode>
                <c:ptCount val="15"/>
                <c:pt idx="0">
                  <c:v>7</c:v>
                </c:pt>
                <c:pt idx="1">
                  <c:v>5</c:v>
                </c:pt>
                <c:pt idx="2">
                  <c:v>8</c:v>
                </c:pt>
                <c:pt idx="3">
                  <c:v>9</c:v>
                </c:pt>
                <c:pt idx="4">
                  <c:v>9</c:v>
                </c:pt>
                <c:pt idx="5">
                  <c:v>6</c:v>
                </c:pt>
                <c:pt idx="6">
                  <c:v>10</c:v>
                </c:pt>
                <c:pt idx="7">
                  <c:v>9</c:v>
                </c:pt>
                <c:pt idx="8">
                  <c:v>8</c:v>
                </c:pt>
                <c:pt idx="9">
                  <c:v>8</c:v>
                </c:pt>
                <c:pt idx="10">
                  <c:v>8</c:v>
                </c:pt>
                <c:pt idx="11">
                  <c:v>11</c:v>
                </c:pt>
                <c:pt idx="12">
                  <c:v>9</c:v>
                </c:pt>
                <c:pt idx="13">
                  <c:v>10</c:v>
                </c:pt>
                <c:pt idx="14">
                  <c:v>8</c:v>
                </c:pt>
              </c:numCache>
            </c:numRef>
          </c:val>
        </c:ser>
        <c:ser>
          <c:idx val="1"/>
          <c:order val="1"/>
          <c:cat>
            <c:strRef>
              <c:f>'HITLIJST-CAR'!$A$337:$A$351</c:f>
              <c:strCache>
                <c:ptCount val="15"/>
                <c:pt idx="0">
                  <c:v>TVK </c:v>
                </c:pt>
                <c:pt idx="1">
                  <c:v>Spelling Toetsen 1-2-3 </c:v>
                </c:pt>
                <c:pt idx="2">
                  <c:v>Hoofdrekenen + en - tot 100.. </c:v>
                </c:pt>
                <c:pt idx="3">
                  <c:v>WPPSI-III</c:v>
                </c:pt>
                <c:pt idx="4">
                  <c:v>BOT </c:v>
                </c:pt>
                <c:pt idx="5">
                  <c:v>Brus EMT </c:v>
                </c:pt>
                <c:pt idx="6">
                  <c:v>CFTR </c:v>
                </c:pt>
                <c:pt idx="7">
                  <c:v>VMI </c:v>
                </c:pt>
                <c:pt idx="8">
                  <c:v>Avi Toetsenpakket</c:v>
                </c:pt>
                <c:pt idx="9">
                  <c:v>Kortrijkse Rekentest </c:v>
                </c:pt>
                <c:pt idx="10">
                  <c:v>CBCL - TRF -YSR</c:v>
                </c:pt>
                <c:pt idx="11">
                  <c:v>WISC-III </c:v>
                </c:pt>
                <c:pt idx="12">
                  <c:v>CELF-IV NL  </c:v>
                </c:pt>
                <c:pt idx="13">
                  <c:v>RTOS </c:v>
                </c:pt>
                <c:pt idx="14">
                  <c:v>M-ABC-II </c:v>
                </c:pt>
              </c:strCache>
            </c:strRef>
          </c:cat>
          <c:val>
            <c:numRef>
              <c:f>'HITLIJST-CAR'!$F$337:$F$351</c:f>
              <c:numCache>
                <c:formatCode>General</c:formatCode>
                <c:ptCount val="15"/>
                <c:pt idx="0">
                  <c:v>2</c:v>
                </c:pt>
                <c:pt idx="1">
                  <c:v>4</c:v>
                </c:pt>
                <c:pt idx="2">
                  <c:v>1</c:v>
                </c:pt>
                <c:pt idx="3">
                  <c:v>2</c:v>
                </c:pt>
                <c:pt idx="4">
                  <c:v>2</c:v>
                </c:pt>
                <c:pt idx="5">
                  <c:v>5</c:v>
                </c:pt>
                <c:pt idx="6">
                  <c:v>2</c:v>
                </c:pt>
                <c:pt idx="7">
                  <c:v>3</c:v>
                </c:pt>
                <c:pt idx="8">
                  <c:v>4</c:v>
                </c:pt>
                <c:pt idx="9">
                  <c:v>4</c:v>
                </c:pt>
                <c:pt idx="10">
                  <c:v>3</c:v>
                </c:pt>
                <c:pt idx="11">
                  <c:v>2</c:v>
                </c:pt>
                <c:pt idx="12">
                  <c:v>4</c:v>
                </c:pt>
                <c:pt idx="13">
                  <c:v>3</c:v>
                </c:pt>
                <c:pt idx="14">
                  <c:v>6</c:v>
                </c:pt>
              </c:numCache>
            </c:numRef>
          </c:val>
        </c:ser>
        <c:ser>
          <c:idx val="2"/>
          <c:order val="2"/>
          <c:cat>
            <c:strRef>
              <c:f>'HITLIJST-CAR'!$A$337:$A$351</c:f>
              <c:strCache>
                <c:ptCount val="15"/>
                <c:pt idx="0">
                  <c:v>TVK </c:v>
                </c:pt>
                <c:pt idx="1">
                  <c:v>Spelling Toetsen 1-2-3 </c:v>
                </c:pt>
                <c:pt idx="2">
                  <c:v>Hoofdrekenen + en - tot 100.. </c:v>
                </c:pt>
                <c:pt idx="3">
                  <c:v>WPPSI-III</c:v>
                </c:pt>
                <c:pt idx="4">
                  <c:v>BOT </c:v>
                </c:pt>
                <c:pt idx="5">
                  <c:v>Brus EMT </c:v>
                </c:pt>
                <c:pt idx="6">
                  <c:v>CFTR </c:v>
                </c:pt>
                <c:pt idx="7">
                  <c:v>VMI </c:v>
                </c:pt>
                <c:pt idx="8">
                  <c:v>Avi Toetsenpakket</c:v>
                </c:pt>
                <c:pt idx="9">
                  <c:v>Kortrijkse Rekentest </c:v>
                </c:pt>
                <c:pt idx="10">
                  <c:v>CBCL - TRF -YSR</c:v>
                </c:pt>
                <c:pt idx="11">
                  <c:v>WISC-III </c:v>
                </c:pt>
                <c:pt idx="12">
                  <c:v>CELF-IV NL  </c:v>
                </c:pt>
                <c:pt idx="13">
                  <c:v>RTOS </c:v>
                </c:pt>
                <c:pt idx="14">
                  <c:v>M-ABC-II </c:v>
                </c:pt>
              </c:strCache>
            </c:strRef>
          </c:cat>
          <c:val>
            <c:numRef>
              <c:f>'HITLIJST-CAR'!$G$337:$G$351</c:f>
              <c:numCache>
                <c:formatCode>General</c:formatCode>
                <c:ptCount val="15"/>
                <c:pt idx="0">
                  <c:v>0</c:v>
                </c:pt>
                <c:pt idx="1">
                  <c:v>0</c:v>
                </c:pt>
                <c:pt idx="2">
                  <c:v>0</c:v>
                </c:pt>
                <c:pt idx="3">
                  <c:v>0</c:v>
                </c:pt>
                <c:pt idx="4">
                  <c:v>0</c:v>
                </c:pt>
                <c:pt idx="5">
                  <c:v>0</c:v>
                </c:pt>
                <c:pt idx="6">
                  <c:v>0</c:v>
                </c:pt>
                <c:pt idx="7">
                  <c:v>0</c:v>
                </c:pt>
                <c:pt idx="8">
                  <c:v>0</c:v>
                </c:pt>
                <c:pt idx="9">
                  <c:v>0</c:v>
                </c:pt>
                <c:pt idx="10">
                  <c:v>2</c:v>
                </c:pt>
                <c:pt idx="11">
                  <c:v>0</c:v>
                </c:pt>
                <c:pt idx="12">
                  <c:v>0</c:v>
                </c:pt>
                <c:pt idx="13">
                  <c:v>0</c:v>
                </c:pt>
                <c:pt idx="14">
                  <c:v>0</c:v>
                </c:pt>
              </c:numCache>
            </c:numRef>
          </c:val>
        </c:ser>
        <c:overlap val="100"/>
        <c:axId val="53060352"/>
        <c:axId val="53061888"/>
      </c:barChart>
      <c:catAx>
        <c:axId val="53060352"/>
        <c:scaling>
          <c:orientation val="minMax"/>
        </c:scaling>
        <c:axPos val="l"/>
        <c:tickLblPos val="nextTo"/>
        <c:txPr>
          <a:bodyPr/>
          <a:lstStyle/>
          <a:p>
            <a:pPr>
              <a:defRPr sz="2200" baseline="0"/>
            </a:pPr>
            <a:endParaRPr lang="nl-BE"/>
          </a:p>
        </c:txPr>
        <c:crossAx val="53061888"/>
        <c:crosses val="autoZero"/>
        <c:auto val="1"/>
        <c:lblAlgn val="ctr"/>
        <c:lblOffset val="100"/>
      </c:catAx>
      <c:valAx>
        <c:axId val="53061888"/>
        <c:scaling>
          <c:orientation val="minMax"/>
        </c:scaling>
        <c:delete val="1"/>
        <c:axPos val="b"/>
        <c:majorGridlines/>
        <c:numFmt formatCode="General" sourceLinked="1"/>
        <c:tickLblPos val="none"/>
        <c:crossAx val="5306035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nl-BE"/>
  <c:style val="5"/>
  <c:chart>
    <c:plotArea>
      <c:layout/>
      <c:barChart>
        <c:barDir val="bar"/>
        <c:grouping val="stacked"/>
        <c:ser>
          <c:idx val="0"/>
          <c:order val="0"/>
          <c:cat>
            <c:strRef>
              <c:f>'HITLIJST-GGK'!$A$340:$A$351</c:f>
              <c:strCache>
                <c:ptCount val="12"/>
                <c:pt idx="0">
                  <c:v>House Tree Person </c:v>
                </c:pt>
                <c:pt idx="1">
                  <c:v>Menstekening </c:v>
                </c:pt>
                <c:pt idx="2">
                  <c:v>ZAT </c:v>
                </c:pt>
                <c:pt idx="3">
                  <c:v>CBSA  </c:v>
                </c:pt>
                <c:pt idx="4">
                  <c:v>CAT </c:v>
                </c:pt>
                <c:pt idx="5">
                  <c:v>CDI </c:v>
                </c:pt>
                <c:pt idx="6">
                  <c:v>FRT </c:v>
                </c:pt>
                <c:pt idx="7">
                  <c:v>WISC-III </c:v>
                </c:pt>
                <c:pt idx="8">
                  <c:v>TEA-Ch </c:v>
                </c:pt>
                <c:pt idx="9">
                  <c:v>Familie in dieren </c:v>
                </c:pt>
                <c:pt idx="10">
                  <c:v>CBSK </c:v>
                </c:pt>
                <c:pt idx="11">
                  <c:v>CBCL -TRF -YSR</c:v>
                </c:pt>
              </c:strCache>
            </c:strRef>
          </c:cat>
          <c:val>
            <c:numRef>
              <c:f>'HITLIJST-GGK'!$E$340:$E$351</c:f>
              <c:numCache>
                <c:formatCode>General</c:formatCode>
                <c:ptCount val="12"/>
                <c:pt idx="0">
                  <c:v>2</c:v>
                </c:pt>
                <c:pt idx="1">
                  <c:v>2</c:v>
                </c:pt>
                <c:pt idx="2">
                  <c:v>3</c:v>
                </c:pt>
                <c:pt idx="3">
                  <c:v>3</c:v>
                </c:pt>
                <c:pt idx="4">
                  <c:v>4</c:v>
                </c:pt>
                <c:pt idx="5">
                  <c:v>4</c:v>
                </c:pt>
                <c:pt idx="6">
                  <c:v>5</c:v>
                </c:pt>
                <c:pt idx="7">
                  <c:v>4</c:v>
                </c:pt>
                <c:pt idx="8">
                  <c:v>4</c:v>
                </c:pt>
                <c:pt idx="9">
                  <c:v>5</c:v>
                </c:pt>
                <c:pt idx="10">
                  <c:v>7</c:v>
                </c:pt>
                <c:pt idx="11">
                  <c:v>7</c:v>
                </c:pt>
              </c:numCache>
            </c:numRef>
          </c:val>
        </c:ser>
        <c:ser>
          <c:idx val="1"/>
          <c:order val="1"/>
          <c:cat>
            <c:strRef>
              <c:f>'HITLIJST-GGK'!$A$340:$A$351</c:f>
              <c:strCache>
                <c:ptCount val="12"/>
                <c:pt idx="0">
                  <c:v>House Tree Person </c:v>
                </c:pt>
                <c:pt idx="1">
                  <c:v>Menstekening </c:v>
                </c:pt>
                <c:pt idx="2">
                  <c:v>ZAT </c:v>
                </c:pt>
                <c:pt idx="3">
                  <c:v>CBSA  </c:v>
                </c:pt>
                <c:pt idx="4">
                  <c:v>CAT </c:v>
                </c:pt>
                <c:pt idx="5">
                  <c:v>CDI </c:v>
                </c:pt>
                <c:pt idx="6">
                  <c:v>FRT </c:v>
                </c:pt>
                <c:pt idx="7">
                  <c:v>WISC-III </c:v>
                </c:pt>
                <c:pt idx="8">
                  <c:v>TEA-Ch </c:v>
                </c:pt>
                <c:pt idx="9">
                  <c:v>Familie in dieren </c:v>
                </c:pt>
                <c:pt idx="10">
                  <c:v>CBSK </c:v>
                </c:pt>
                <c:pt idx="11">
                  <c:v>CBCL -TRF -YSR</c:v>
                </c:pt>
              </c:strCache>
            </c:strRef>
          </c:cat>
          <c:val>
            <c:numRef>
              <c:f>'HITLIJST-GGK'!$F$340:$F$351</c:f>
              <c:numCache>
                <c:formatCode>General</c:formatCode>
                <c:ptCount val="12"/>
                <c:pt idx="0">
                  <c:v>1</c:v>
                </c:pt>
                <c:pt idx="1">
                  <c:v>1</c:v>
                </c:pt>
                <c:pt idx="2">
                  <c:v>0</c:v>
                </c:pt>
                <c:pt idx="3">
                  <c:v>0</c:v>
                </c:pt>
                <c:pt idx="4">
                  <c:v>0</c:v>
                </c:pt>
                <c:pt idx="5">
                  <c:v>0</c:v>
                </c:pt>
                <c:pt idx="6">
                  <c:v>0</c:v>
                </c:pt>
                <c:pt idx="7">
                  <c:v>1</c:v>
                </c:pt>
                <c:pt idx="8">
                  <c:v>1</c:v>
                </c:pt>
                <c:pt idx="9">
                  <c:v>1</c:v>
                </c:pt>
                <c:pt idx="10">
                  <c:v>0</c:v>
                </c:pt>
                <c:pt idx="11">
                  <c:v>4</c:v>
                </c:pt>
              </c:numCache>
            </c:numRef>
          </c:val>
        </c:ser>
        <c:ser>
          <c:idx val="2"/>
          <c:order val="2"/>
          <c:cat>
            <c:strRef>
              <c:f>'HITLIJST-GGK'!$A$340:$A$351</c:f>
              <c:strCache>
                <c:ptCount val="12"/>
                <c:pt idx="0">
                  <c:v>House Tree Person </c:v>
                </c:pt>
                <c:pt idx="1">
                  <c:v>Menstekening </c:v>
                </c:pt>
                <c:pt idx="2">
                  <c:v>ZAT </c:v>
                </c:pt>
                <c:pt idx="3">
                  <c:v>CBSA  </c:v>
                </c:pt>
                <c:pt idx="4">
                  <c:v>CAT </c:v>
                </c:pt>
                <c:pt idx="5">
                  <c:v>CDI </c:v>
                </c:pt>
                <c:pt idx="6">
                  <c:v>FRT </c:v>
                </c:pt>
                <c:pt idx="7">
                  <c:v>WISC-III </c:v>
                </c:pt>
                <c:pt idx="8">
                  <c:v>TEA-Ch </c:v>
                </c:pt>
                <c:pt idx="9">
                  <c:v>Familie in dieren </c:v>
                </c:pt>
                <c:pt idx="10">
                  <c:v>CBSK </c:v>
                </c:pt>
                <c:pt idx="11">
                  <c:v>CBCL -TRF -YSR</c:v>
                </c:pt>
              </c:strCache>
            </c:strRef>
          </c:cat>
          <c:val>
            <c:numRef>
              <c:f>'HITLIJST-GGK'!$G$340:$G$351</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overlap val="100"/>
        <c:axId val="53148288"/>
        <c:axId val="52965760"/>
      </c:barChart>
      <c:catAx>
        <c:axId val="53148288"/>
        <c:scaling>
          <c:orientation val="minMax"/>
        </c:scaling>
        <c:axPos val="l"/>
        <c:tickLblPos val="nextTo"/>
        <c:txPr>
          <a:bodyPr/>
          <a:lstStyle/>
          <a:p>
            <a:pPr>
              <a:defRPr sz="2200" baseline="0"/>
            </a:pPr>
            <a:endParaRPr lang="nl-BE"/>
          </a:p>
        </c:txPr>
        <c:crossAx val="52965760"/>
        <c:crosses val="autoZero"/>
        <c:auto val="1"/>
        <c:lblAlgn val="ctr"/>
        <c:lblOffset val="100"/>
      </c:catAx>
      <c:valAx>
        <c:axId val="52965760"/>
        <c:scaling>
          <c:orientation val="minMax"/>
        </c:scaling>
        <c:delete val="1"/>
        <c:axPos val="b"/>
        <c:majorGridlines/>
        <c:numFmt formatCode="General" sourceLinked="1"/>
        <c:tickLblPos val="none"/>
        <c:crossAx val="5314828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nl-BE"/>
  <c:style val="5"/>
  <c:chart>
    <c:plotArea>
      <c:layout>
        <c:manualLayout>
          <c:layoutTarget val="inner"/>
          <c:xMode val="edge"/>
          <c:yMode val="edge"/>
          <c:x val="0.27996876609669635"/>
          <c:y val="3.2085250761611285E-3"/>
          <c:w val="0.69437751865954289"/>
          <c:h val="0.94894573117606817"/>
        </c:manualLayout>
      </c:layout>
      <c:barChart>
        <c:barDir val="bar"/>
        <c:grouping val="stacked"/>
        <c:ser>
          <c:idx val="0"/>
          <c:order val="0"/>
          <c:cat>
            <c:strRef>
              <c:f>'HITLIJST-GGV'!$A$342:$A$353</c:f>
              <c:strCache>
                <c:ptCount val="12"/>
                <c:pt idx="0">
                  <c:v>NVM </c:v>
                </c:pt>
                <c:pt idx="1">
                  <c:v>Familie in dieren </c:v>
                </c:pt>
                <c:pt idx="2">
                  <c:v>CBCL </c:v>
                </c:pt>
                <c:pt idx="3">
                  <c:v>SIG </c:v>
                </c:pt>
                <c:pt idx="4">
                  <c:v>MMPI-2 </c:v>
                </c:pt>
                <c:pt idx="5">
                  <c:v>NPV </c:v>
                </c:pt>
                <c:pt idx="6">
                  <c:v>TAT </c:v>
                </c:pt>
                <c:pt idx="7">
                  <c:v>ZAT </c:v>
                </c:pt>
                <c:pt idx="8">
                  <c:v>WAIS III </c:v>
                </c:pt>
                <c:pt idx="9">
                  <c:v>BDI-II-NL </c:v>
                </c:pt>
                <c:pt idx="10">
                  <c:v>UCL </c:v>
                </c:pt>
                <c:pt idx="11">
                  <c:v>SCL-90-R </c:v>
                </c:pt>
              </c:strCache>
            </c:strRef>
          </c:cat>
          <c:val>
            <c:numRef>
              <c:f>'HITLIJST-GGV'!$E$342:$E$353</c:f>
              <c:numCache>
                <c:formatCode>General</c:formatCode>
                <c:ptCount val="12"/>
                <c:pt idx="0">
                  <c:v>2</c:v>
                </c:pt>
                <c:pt idx="1">
                  <c:v>2</c:v>
                </c:pt>
                <c:pt idx="2">
                  <c:v>2</c:v>
                </c:pt>
                <c:pt idx="3">
                  <c:v>2</c:v>
                </c:pt>
                <c:pt idx="4">
                  <c:v>3</c:v>
                </c:pt>
                <c:pt idx="5">
                  <c:v>3</c:v>
                </c:pt>
                <c:pt idx="6">
                  <c:v>3</c:v>
                </c:pt>
                <c:pt idx="7">
                  <c:v>3</c:v>
                </c:pt>
                <c:pt idx="8">
                  <c:v>3</c:v>
                </c:pt>
                <c:pt idx="9">
                  <c:v>4</c:v>
                </c:pt>
                <c:pt idx="10">
                  <c:v>6</c:v>
                </c:pt>
                <c:pt idx="11">
                  <c:v>7</c:v>
                </c:pt>
              </c:numCache>
            </c:numRef>
          </c:val>
        </c:ser>
        <c:ser>
          <c:idx val="1"/>
          <c:order val="1"/>
          <c:cat>
            <c:strRef>
              <c:f>'HITLIJST-GGV'!$A$342:$A$353</c:f>
              <c:strCache>
                <c:ptCount val="12"/>
                <c:pt idx="0">
                  <c:v>NVM </c:v>
                </c:pt>
                <c:pt idx="1">
                  <c:v>Familie in dieren </c:v>
                </c:pt>
                <c:pt idx="2">
                  <c:v>CBCL </c:v>
                </c:pt>
                <c:pt idx="3">
                  <c:v>SIG </c:v>
                </c:pt>
                <c:pt idx="4">
                  <c:v>MMPI-2 </c:v>
                </c:pt>
                <c:pt idx="5">
                  <c:v>NPV </c:v>
                </c:pt>
                <c:pt idx="6">
                  <c:v>TAT </c:v>
                </c:pt>
                <c:pt idx="7">
                  <c:v>ZAT </c:v>
                </c:pt>
                <c:pt idx="8">
                  <c:v>WAIS III </c:v>
                </c:pt>
                <c:pt idx="9">
                  <c:v>BDI-II-NL </c:v>
                </c:pt>
                <c:pt idx="10">
                  <c:v>UCL </c:v>
                </c:pt>
                <c:pt idx="11">
                  <c:v>SCL-90-R </c:v>
                </c:pt>
              </c:strCache>
            </c:strRef>
          </c:cat>
          <c:val>
            <c:numRef>
              <c:f>'HITLIJST-GGV'!$F$342:$F$353</c:f>
              <c:numCache>
                <c:formatCode>General</c:formatCode>
                <c:ptCount val="12"/>
                <c:pt idx="0">
                  <c:v>0</c:v>
                </c:pt>
                <c:pt idx="1">
                  <c:v>0</c:v>
                </c:pt>
                <c:pt idx="2">
                  <c:v>0</c:v>
                </c:pt>
                <c:pt idx="3">
                  <c:v>0</c:v>
                </c:pt>
                <c:pt idx="4">
                  <c:v>0</c:v>
                </c:pt>
                <c:pt idx="5">
                  <c:v>0</c:v>
                </c:pt>
                <c:pt idx="6">
                  <c:v>0</c:v>
                </c:pt>
                <c:pt idx="7">
                  <c:v>0</c:v>
                </c:pt>
                <c:pt idx="8">
                  <c:v>0</c:v>
                </c:pt>
                <c:pt idx="9">
                  <c:v>2</c:v>
                </c:pt>
                <c:pt idx="10">
                  <c:v>0</c:v>
                </c:pt>
                <c:pt idx="11">
                  <c:v>0</c:v>
                </c:pt>
              </c:numCache>
            </c:numRef>
          </c:val>
        </c:ser>
        <c:ser>
          <c:idx val="2"/>
          <c:order val="2"/>
          <c:cat>
            <c:strRef>
              <c:f>'HITLIJST-GGV'!$A$342:$A$353</c:f>
              <c:strCache>
                <c:ptCount val="12"/>
                <c:pt idx="0">
                  <c:v>NVM </c:v>
                </c:pt>
                <c:pt idx="1">
                  <c:v>Familie in dieren </c:v>
                </c:pt>
                <c:pt idx="2">
                  <c:v>CBCL </c:v>
                </c:pt>
                <c:pt idx="3">
                  <c:v>SIG </c:v>
                </c:pt>
                <c:pt idx="4">
                  <c:v>MMPI-2 </c:v>
                </c:pt>
                <c:pt idx="5">
                  <c:v>NPV </c:v>
                </c:pt>
                <c:pt idx="6">
                  <c:v>TAT </c:v>
                </c:pt>
                <c:pt idx="7">
                  <c:v>ZAT </c:v>
                </c:pt>
                <c:pt idx="8">
                  <c:v>WAIS III </c:v>
                </c:pt>
                <c:pt idx="9">
                  <c:v>BDI-II-NL </c:v>
                </c:pt>
                <c:pt idx="10">
                  <c:v>UCL </c:v>
                </c:pt>
                <c:pt idx="11">
                  <c:v>SCL-90-R </c:v>
                </c:pt>
              </c:strCache>
            </c:strRef>
          </c:cat>
          <c:val>
            <c:numRef>
              <c:f>'HITLIJST-GGV'!$G$342:$G$353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overlap val="100"/>
        <c:axId val="53244672"/>
        <c:axId val="53246208"/>
      </c:barChart>
      <c:catAx>
        <c:axId val="53244672"/>
        <c:scaling>
          <c:orientation val="minMax"/>
        </c:scaling>
        <c:axPos val="l"/>
        <c:tickLblPos val="nextTo"/>
        <c:txPr>
          <a:bodyPr/>
          <a:lstStyle/>
          <a:p>
            <a:pPr>
              <a:defRPr sz="2200" baseline="0"/>
            </a:pPr>
            <a:endParaRPr lang="nl-BE"/>
          </a:p>
        </c:txPr>
        <c:crossAx val="53246208"/>
        <c:crosses val="autoZero"/>
        <c:auto val="1"/>
        <c:lblAlgn val="ctr"/>
        <c:lblOffset val="100"/>
      </c:catAx>
      <c:valAx>
        <c:axId val="53246208"/>
        <c:scaling>
          <c:orientation val="minMax"/>
        </c:scaling>
        <c:delete val="1"/>
        <c:axPos val="b"/>
        <c:majorGridlines/>
        <c:numFmt formatCode="General" sourceLinked="1"/>
        <c:tickLblPos val="none"/>
        <c:crossAx val="53244672"/>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B58091-7A84-4087-ABE1-C49ED0DADCF0}" type="datetimeFigureOut">
              <a:rPr lang="en-US"/>
              <a:pPr>
                <a:defRPr/>
              </a:pPr>
              <a:t>11/24/2011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C948E8D-5E32-4F00-94DC-EE569190EE08}" type="slidenum">
              <a:rPr lang="en-US"/>
              <a:pPr>
                <a:defRPr/>
              </a:pPr>
              <a:t>‹nr.›</a:t>
            </a:fld>
            <a:endParaRPr lang="en-US"/>
          </a:p>
        </p:txBody>
      </p:sp>
    </p:spTree>
    <p:extLst>
      <p:ext uri="{BB962C8B-B14F-4D97-AF65-F5344CB8AC3E}">
        <p14:creationId xmlns="" xmlns:p14="http://schemas.microsoft.com/office/powerpoint/2010/main" val="1672580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B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05703CB-809E-48FA-8EA8-448D175F8371}" type="datetimeFigureOut">
              <a:rPr lang="nl-BE"/>
              <a:pPr>
                <a:defRPr/>
              </a:pPr>
              <a:t>24/11/2011</a:t>
            </a:fld>
            <a:endParaRPr lang="nl-BE"/>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BE"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BE"/>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E98EE9E-716A-4D54-86B4-46AD1A20A942}" type="slidenum">
              <a:rPr lang="nl-BE"/>
              <a:pPr>
                <a:defRPr/>
              </a:pPr>
              <a:t>‹nr.›</a:t>
            </a:fld>
            <a:endParaRPr lang="nl-BE"/>
          </a:p>
        </p:txBody>
      </p:sp>
    </p:spTree>
    <p:extLst>
      <p:ext uri="{BB962C8B-B14F-4D97-AF65-F5344CB8AC3E}">
        <p14:creationId xmlns="" xmlns:p14="http://schemas.microsoft.com/office/powerpoint/2010/main" val="250841667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240 </a:t>
            </a:r>
            <a:r>
              <a:rPr lang="nl-BE" dirty="0" err="1" smtClean="0"/>
              <a:t>slides</a:t>
            </a:r>
            <a:r>
              <a:rPr lang="nl-BE" dirty="0" smtClean="0"/>
              <a:t>, ik heb tijd tot de middag, hé..  ///  Komen er nog sprekers</a:t>
            </a:r>
            <a:r>
              <a:rPr lang="nl-BE" baseline="0" dirty="0" smtClean="0"/>
              <a:t> vandaag..??</a:t>
            </a:r>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2</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Klaar voor een </a:t>
            </a:r>
            <a:r>
              <a:rPr lang="nl-BE" dirty="0" err="1" smtClean="0"/>
              <a:t>overload</a:t>
            </a:r>
            <a:r>
              <a:rPr lang="nl-BE" baseline="0" dirty="0" smtClean="0"/>
              <a:t> aan info..??</a:t>
            </a:r>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7</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MOS </a:t>
            </a:r>
            <a:r>
              <a:rPr lang="nl-BE" dirty="0" smtClean="0"/>
              <a:t>1986 = toen ik stage liep.., </a:t>
            </a:r>
            <a:r>
              <a:rPr lang="nl-BE" dirty="0" smtClean="0"/>
              <a:t>BSID-II 2005, DOS 1974, BOS 1983</a:t>
            </a:r>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13</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1. We zien dat in Vlaanderen lezen op zinsniveau (AVI) en woordniveau (EMT, KLEPEL) wordt onderzocht en dat binnen woordniveau zowel bestaande woorden (EMT) als nonsenswoorden (KLEPEL) onderzocht wordt, wat zeker naar dyslexieonderzoek een goede praktijk blijkt te zijn. 2. Ook spelling wordt vaak onderzocht met de spellingtoetsen 3. Voor taal lijkt men zowel de CELF-IV als de TVK te gebruiken. </a:t>
            </a:r>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17</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1. De diagnostiek in Vlaanderen voor rekenen maakt veel gebruik van de </a:t>
            </a:r>
            <a:r>
              <a:rPr lang="nl-BE" dirty="0" err="1" smtClean="0"/>
              <a:t>Kortrijkse</a:t>
            </a:r>
            <a:r>
              <a:rPr lang="nl-BE" dirty="0" smtClean="0"/>
              <a:t> Rekentest (met haar nieuwe normen), wat ons gerust stelt qua onderzoek naar rekenprocedures. Daarnaast wordt ook de Tempotest rekenen vaak gebruikt, als maat voor het automatiseren van rekenfeiten. 2. De </a:t>
            </a:r>
            <a:r>
              <a:rPr lang="nl-BE" dirty="0" err="1" smtClean="0"/>
              <a:t>LVS-toetsen</a:t>
            </a:r>
            <a:r>
              <a:rPr lang="nl-BE" dirty="0" smtClean="0"/>
              <a:t> lijken een ook duidelijke plaats te hebben in de diagnostiek van het rekenen </a:t>
            </a:r>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20</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2 de WO</a:t>
            </a:r>
            <a:endParaRPr lang="nl-BE" dirty="0"/>
          </a:p>
        </p:txBody>
      </p:sp>
      <p:sp>
        <p:nvSpPr>
          <p:cNvPr id="4" name="Tijdelijke aanduiding voor dianummer 3"/>
          <p:cNvSpPr>
            <a:spLocks noGrp="1"/>
          </p:cNvSpPr>
          <p:nvPr>
            <p:ph type="sldNum" sz="quarter" idx="10"/>
          </p:nvPr>
        </p:nvSpPr>
        <p:spPr/>
        <p:txBody>
          <a:bodyPr/>
          <a:lstStyle/>
          <a:p>
            <a:pPr>
              <a:defRPr/>
            </a:pPr>
            <a:fld id="{3E98EE9E-716A-4D54-86B4-46AD1A20A942}" type="slidenum">
              <a:rPr lang="nl-BE" smtClean="0"/>
              <a:pPr>
                <a:defRPr/>
              </a:pPr>
              <a:t>26</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06953EE9-BA55-1241-9D84-33DE0FBAAC65}" type="datetime1">
              <a:rPr lang="en-US" smtClean="0"/>
              <a:pPr>
                <a:defRPr/>
              </a:pPr>
              <a:t>11/24/2011</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414A4DEF-A229-47B6-89AC-0458190C2E73}" type="slidenum">
              <a:rPr lang="nl-BE"/>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3DC985BF-B00B-684D-A50C-044641CC6989}" type="datetime1">
              <a:rPr lang="en-US" smtClean="0"/>
              <a:pPr>
                <a:defRPr/>
              </a:pPr>
              <a:t>11/24/2011</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3E4D0CFC-F4E2-4B81-B16C-0E6812AD68A4}" type="slidenum">
              <a:rPr lang="nl-BE"/>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DF178B7F-5737-AB4C-ADAB-E9F7CE478EE4}" type="datetime1">
              <a:rPr lang="en-US" smtClean="0"/>
              <a:pPr>
                <a:defRPr/>
              </a:pPr>
              <a:t>11/24/2011</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B32E013D-49D9-44FB-8308-630A0F0F71EA}" type="slidenum">
              <a:rPr lang="nl-BE"/>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E393442E-43FE-D14C-A42E-3063D757BCC8}" type="datetime1">
              <a:rPr lang="en-US" smtClean="0"/>
              <a:pPr>
                <a:defRPr/>
              </a:pPr>
              <a:t>11/24/2011</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8787ED28-EDE1-4CC1-8FC7-5037DECC5A1A}" type="slidenum">
              <a:rPr lang="nl-BE"/>
              <a:pPr>
                <a:defRPr/>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3880E7-AA78-F54D-9CFB-69279DDC8B06}" type="datetime1">
              <a:rPr lang="en-US" smtClean="0"/>
              <a:pPr>
                <a:defRPr/>
              </a:pPr>
              <a:t>11/24/2011</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9E378062-E92C-4377-BB4E-8002C3D0E991}" type="slidenum">
              <a:rPr lang="nl-BE"/>
              <a:pPr>
                <a:defRPr/>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6EEFE624-BBEE-444A-BDAA-09C9362D5191}" type="datetime1">
              <a:rPr lang="en-US" smtClean="0"/>
              <a:pPr>
                <a:defRPr/>
              </a:pPr>
              <a:t>11/24/2011</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0FB2FFC9-DAA8-4938-87DE-6818ED1B44D7}" type="slidenum">
              <a:rPr lang="nl-BE"/>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1AE6C75A-1135-2942-AAFC-26EC4C3522FC}" type="datetime1">
              <a:rPr lang="en-US" smtClean="0"/>
              <a:pPr>
                <a:defRPr/>
              </a:pPr>
              <a:t>11/24/2011</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72898267-B03E-4E4E-9CF4-42C581073ACD}" type="slidenum">
              <a:rPr lang="nl-BE"/>
              <a:pPr>
                <a:defRPr/>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39A60705-5142-0F4A-8C25-A8451A2D76D1}" type="datetime1">
              <a:rPr lang="en-US" smtClean="0"/>
              <a:pPr>
                <a:defRPr/>
              </a:pPr>
              <a:t>11/24/2011</a:t>
            </a:fld>
            <a:endParaRPr lang="nl-BE"/>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9BAEF8C3-0559-4DF6-B8B7-EAE00EC71E1D}" type="slidenum">
              <a:rPr lang="nl-BE"/>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55AB72-958B-044D-AB40-B056617191E2}" type="datetime1">
              <a:rPr lang="en-US" smtClean="0"/>
              <a:pPr>
                <a:defRPr/>
              </a:pPr>
              <a:t>11/24/2011</a:t>
            </a:fld>
            <a:endParaRPr lang="nl-BE"/>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22D2EFC6-7184-4A4A-9ECF-E64B3F431DBD}" type="slidenum">
              <a:rPr lang="nl-BE"/>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0BE4A1-65B5-7640-AE79-17E5A06C6CB4}" type="datetime1">
              <a:rPr lang="en-US" smtClean="0"/>
              <a:pPr>
                <a:defRPr/>
              </a:pPr>
              <a:t>11/24/2011</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CCBD45DC-0305-4131-A31B-8123735A89EB}" type="slidenum">
              <a:rPr lang="nl-BE"/>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981340-8191-3442-93F0-AE3A2062EAE8}" type="datetime1">
              <a:rPr lang="en-US" smtClean="0"/>
              <a:pPr>
                <a:defRPr/>
              </a:pPr>
              <a:t>11/24/2011</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90CE0AC9-12F9-4D3C-9AF1-B0D833FCF2D3}" type="slidenum">
              <a:rPr lang="nl-BE"/>
              <a:pPr>
                <a:defRPr/>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8797514-B29A-C54B-95B6-8AFE5A2DEE0C}" type="datetime1">
              <a:rPr lang="en-US" smtClean="0"/>
              <a:pPr>
                <a:defRPr/>
              </a:pPr>
              <a:t>11/24/2011</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F6AD1A1-6AEE-4D51-9AFF-D9FFD23A372E}"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764704" y="332656"/>
            <a:ext cx="8229600" cy="1143000"/>
          </a:xfrm>
        </p:spPr>
        <p:txBody>
          <a:bodyPr/>
          <a:lstStyle/>
          <a:p>
            <a:r>
              <a:rPr lang="nl-BE" dirty="0" smtClean="0"/>
              <a:t>Intro.. </a:t>
            </a:r>
            <a:br>
              <a:rPr lang="nl-BE" dirty="0" smtClean="0"/>
            </a:br>
            <a:r>
              <a:rPr lang="nl-BE" dirty="0" smtClean="0"/>
              <a:t>         &amp;  </a:t>
            </a:r>
            <a:r>
              <a:rPr lang="nl-BE" dirty="0" smtClean="0"/>
              <a:t>bedanking !</a:t>
            </a:r>
            <a:endParaRPr lang="nl-BE" dirty="0"/>
          </a:p>
        </p:txBody>
      </p:sp>
      <p:sp>
        <p:nvSpPr>
          <p:cNvPr id="7" name="Tijdelijke aanduiding voor inhoud 6"/>
          <p:cNvSpPr>
            <a:spLocks noGrp="1"/>
          </p:cNvSpPr>
          <p:nvPr>
            <p:ph idx="1"/>
          </p:nvPr>
        </p:nvSpPr>
        <p:spPr>
          <a:xfrm>
            <a:off x="395536" y="1844824"/>
            <a:ext cx="8748464" cy="4752528"/>
          </a:xfrm>
        </p:spPr>
        <p:txBody>
          <a:bodyPr/>
          <a:lstStyle/>
          <a:p>
            <a:r>
              <a:rPr lang="nl-BE" dirty="0" smtClean="0"/>
              <a:t>Wat ik van Peter kreeg..</a:t>
            </a:r>
          </a:p>
          <a:p>
            <a:pPr lvl="1">
              <a:buNone/>
            </a:pPr>
            <a:r>
              <a:rPr lang="nl-BE" dirty="0" smtClean="0"/>
              <a:t>&gt; 10MB Excel – files  </a:t>
            </a:r>
            <a:r>
              <a:rPr lang="nl-BE" sz="1800" dirty="0" smtClean="0"/>
              <a:t>(update </a:t>
            </a:r>
            <a:r>
              <a:rPr lang="nl-BE" sz="1800" dirty="0" err="1" smtClean="0"/>
              <a:t>PC-software</a:t>
            </a:r>
            <a:r>
              <a:rPr lang="nl-BE" sz="1800" dirty="0" smtClean="0"/>
              <a:t>)</a:t>
            </a:r>
            <a:endParaRPr lang="nl-BE" sz="1800" dirty="0" smtClean="0"/>
          </a:p>
          <a:p>
            <a:pPr lvl="1">
              <a:buNone/>
            </a:pPr>
            <a:r>
              <a:rPr lang="nl-BE" dirty="0" smtClean="0"/>
              <a:t>+   </a:t>
            </a:r>
            <a:r>
              <a:rPr lang="nl-BE" dirty="0" smtClean="0"/>
              <a:t>Datamatrix SPSS met:  </a:t>
            </a:r>
            <a:r>
              <a:rPr lang="nl-BE" dirty="0" smtClean="0"/>
              <a:t>428 casussen X 487 variabelen </a:t>
            </a:r>
          </a:p>
          <a:p>
            <a:pPr lvl="1">
              <a:buNone/>
            </a:pPr>
            <a:r>
              <a:rPr lang="nl-BE" b="1" dirty="0" smtClean="0"/>
              <a:t>Goed </a:t>
            </a:r>
            <a:r>
              <a:rPr lang="nl-BE" b="1" dirty="0" smtClean="0"/>
              <a:t>voor…</a:t>
            </a:r>
            <a:r>
              <a:rPr lang="nl-BE" dirty="0" smtClean="0"/>
              <a:t>: </a:t>
            </a:r>
            <a:r>
              <a:rPr lang="nl-BE" dirty="0" smtClean="0"/>
              <a:t>info van &gt; 3000 </a:t>
            </a:r>
            <a:r>
              <a:rPr lang="nl-BE" dirty="0" smtClean="0"/>
              <a:t>“testgebruikers”,              uit ruim 125 centra,  </a:t>
            </a:r>
            <a:r>
              <a:rPr lang="nl-BE" dirty="0" smtClean="0"/>
              <a:t>over &gt; 350 </a:t>
            </a:r>
            <a:r>
              <a:rPr lang="nl-BE" dirty="0" smtClean="0"/>
              <a:t>instrumenten…</a:t>
            </a:r>
            <a:endParaRPr lang="nl-BE" dirty="0" smtClean="0"/>
          </a:p>
          <a:p>
            <a:endParaRPr lang="nl-BE" dirty="0" smtClean="0"/>
          </a:p>
          <a:p>
            <a:r>
              <a:rPr lang="nl-BE" dirty="0" smtClean="0"/>
              <a:t>Wat ik van de “</a:t>
            </a:r>
            <a:r>
              <a:rPr lang="nl-BE" dirty="0" err="1" smtClean="0"/>
              <a:t>Annemie’s</a:t>
            </a:r>
            <a:r>
              <a:rPr lang="nl-BE" dirty="0" smtClean="0"/>
              <a:t>” kreeg..</a:t>
            </a:r>
          </a:p>
          <a:p>
            <a:pPr lvl="1"/>
            <a:r>
              <a:rPr lang="nl-BE" sz="2400" dirty="0" smtClean="0"/>
              <a:t>Kwalitatieve verwerking: </a:t>
            </a:r>
            <a:r>
              <a:rPr lang="nl-BE" sz="2400" dirty="0" smtClean="0"/>
              <a:t>elk </a:t>
            </a:r>
            <a:r>
              <a:rPr lang="nl-BE" sz="2400" dirty="0" smtClean="0"/>
              <a:t>10-tallen pagina’s </a:t>
            </a:r>
            <a:r>
              <a:rPr lang="nl-BE" sz="2400" dirty="0" smtClean="0"/>
              <a:t>opmerkingen,</a:t>
            </a:r>
          </a:p>
          <a:p>
            <a:pPr lvl="2">
              <a:buNone/>
            </a:pPr>
            <a:r>
              <a:rPr lang="nl-BE" sz="2000" i="1" dirty="0" smtClean="0"/>
              <a:t>Welke andere tests? Beperkingen tests? Hiaten?       </a:t>
            </a:r>
            <a:r>
              <a:rPr lang="nl-BE" sz="2000" dirty="0" smtClean="0"/>
              <a:t>&amp; syntheses</a:t>
            </a:r>
            <a:endParaRPr lang="nl-BE" sz="2000" dirty="0" smtClean="0"/>
          </a:p>
          <a:p>
            <a:endParaRPr lang="nl-BE" dirty="0" smtClean="0"/>
          </a:p>
          <a:p>
            <a:pPr>
              <a:buNone/>
            </a:pPr>
            <a:endParaRPr lang="nl-BE" dirty="0" smtClean="0"/>
          </a:p>
        </p:txBody>
      </p:sp>
      <p:sp>
        <p:nvSpPr>
          <p:cNvPr id="5" name="Tijdelijke aanduiding voor dianummer 4"/>
          <p:cNvSpPr>
            <a:spLocks noGrp="1"/>
          </p:cNvSpPr>
          <p:nvPr>
            <p:ph type="sldNum" sz="quarter" idx="12"/>
          </p:nvPr>
        </p:nvSpPr>
        <p:spPr/>
        <p:txBody>
          <a:bodyPr/>
          <a:lstStyle/>
          <a:p>
            <a:pPr>
              <a:defRPr/>
            </a:pPr>
            <a:fld id="{0FB2FFC9-DAA8-4938-87DE-6818ED1B44D7}" type="slidenum">
              <a:rPr lang="nl-BE" smtClean="0"/>
              <a:pPr>
                <a:defRPr/>
              </a:pPr>
              <a:t>1</a:t>
            </a:fld>
            <a:endParaRPr lang="nl-BE"/>
          </a:p>
        </p:txBody>
      </p:sp>
      <p:pic>
        <p:nvPicPr>
          <p:cNvPr id="8" name="Picture 3"/>
          <p:cNvPicPr>
            <a:picLocks noChangeAspect="1"/>
          </p:cNvPicPr>
          <p:nvPr/>
        </p:nvPicPr>
        <p:blipFill>
          <a:blip r:embed="rId3" cstate="print"/>
          <a:stretch>
            <a:fillRect/>
          </a:stretch>
        </p:blipFill>
        <p:spPr>
          <a:xfrm>
            <a:off x="5580112" y="116632"/>
            <a:ext cx="3419872" cy="1004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2000"/>
                                        <p:tgtEl>
                                          <p:spTgt spid="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2000"/>
                                        <p:tgtEl>
                                          <p:spTgt spid="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lstStyle/>
          <a:p>
            <a:r>
              <a:rPr lang="en-US" dirty="0" smtClean="0"/>
              <a:t>CAR Top 15</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10</a:t>
            </a:fld>
            <a:endParaRPr lang="nl-BE"/>
          </a:p>
        </p:txBody>
      </p:sp>
      <p:graphicFrame>
        <p:nvGraphicFramePr>
          <p:cNvPr id="6" name="Grafiek 5"/>
          <p:cNvGraphicFramePr/>
          <p:nvPr/>
        </p:nvGraphicFramePr>
        <p:xfrm>
          <a:off x="179512" y="764704"/>
          <a:ext cx="8640960" cy="60932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vak 6"/>
          <p:cNvSpPr txBox="1"/>
          <p:nvPr/>
        </p:nvSpPr>
        <p:spPr>
          <a:xfrm>
            <a:off x="0" y="980728"/>
            <a:ext cx="2376264" cy="3416320"/>
          </a:xfrm>
          <a:prstGeom prst="rect">
            <a:avLst/>
          </a:prstGeom>
          <a:noFill/>
        </p:spPr>
        <p:txBody>
          <a:bodyPr wrap="square" rtlCol="0">
            <a:spAutoFit/>
          </a:bodyPr>
          <a:lstStyle/>
          <a:p>
            <a:r>
              <a:rPr lang="nl-BE" sz="2400" dirty="0" smtClean="0">
                <a:solidFill>
                  <a:schemeClr val="accent3">
                    <a:lumMod val="50000"/>
                  </a:schemeClr>
                </a:solidFill>
              </a:rPr>
              <a:t>Mot. Th.</a:t>
            </a:r>
          </a:p>
          <a:p>
            <a:r>
              <a:rPr lang="nl-BE" sz="2400" dirty="0" smtClean="0">
                <a:solidFill>
                  <a:schemeClr val="accent3">
                    <a:lumMod val="50000"/>
                  </a:schemeClr>
                </a:solidFill>
              </a:rPr>
              <a:t>Logo</a:t>
            </a:r>
          </a:p>
          <a:p>
            <a:r>
              <a:rPr lang="nl-BE" sz="2400" dirty="0" smtClean="0">
                <a:solidFill>
                  <a:schemeClr val="accent3">
                    <a:lumMod val="50000"/>
                  </a:schemeClr>
                </a:solidFill>
              </a:rPr>
              <a:t>Logo</a:t>
            </a:r>
          </a:p>
          <a:p>
            <a:r>
              <a:rPr lang="nl-BE" sz="2400" dirty="0" err="1" smtClean="0">
                <a:solidFill>
                  <a:schemeClr val="accent3">
                    <a:lumMod val="50000"/>
                  </a:schemeClr>
                </a:solidFill>
              </a:rPr>
              <a:t>Psycho</a:t>
            </a:r>
            <a:endParaRPr lang="nl-BE" sz="2400" dirty="0" smtClean="0">
              <a:solidFill>
                <a:schemeClr val="accent3">
                  <a:lumMod val="50000"/>
                </a:schemeClr>
              </a:solidFill>
            </a:endParaRPr>
          </a:p>
          <a:p>
            <a:r>
              <a:rPr lang="nl-BE" sz="2400" dirty="0" err="1" smtClean="0">
                <a:solidFill>
                  <a:schemeClr val="accent3">
                    <a:lumMod val="50000"/>
                  </a:schemeClr>
                </a:solidFill>
              </a:rPr>
              <a:t>Psycho</a:t>
            </a:r>
            <a:endParaRPr lang="nl-BE" sz="2400" dirty="0" smtClean="0">
              <a:solidFill>
                <a:schemeClr val="accent3">
                  <a:lumMod val="50000"/>
                </a:schemeClr>
              </a:solidFill>
            </a:endParaRPr>
          </a:p>
          <a:p>
            <a:r>
              <a:rPr lang="nl-BE" sz="2400" dirty="0" smtClean="0">
                <a:solidFill>
                  <a:schemeClr val="accent3">
                    <a:lumMod val="50000"/>
                  </a:schemeClr>
                </a:solidFill>
              </a:rPr>
              <a:t>Logo &amp; ergo</a:t>
            </a:r>
          </a:p>
          <a:p>
            <a:r>
              <a:rPr lang="nl-BE" sz="2400" dirty="0" smtClean="0">
                <a:solidFill>
                  <a:schemeClr val="accent3">
                    <a:lumMod val="50000"/>
                  </a:schemeClr>
                </a:solidFill>
              </a:rPr>
              <a:t>Logo</a:t>
            </a:r>
          </a:p>
          <a:p>
            <a:r>
              <a:rPr lang="nl-BE" sz="2400" dirty="0" smtClean="0">
                <a:solidFill>
                  <a:schemeClr val="accent3">
                    <a:lumMod val="50000"/>
                  </a:schemeClr>
                </a:solidFill>
              </a:rPr>
              <a:t>Mot. Th.</a:t>
            </a:r>
          </a:p>
          <a:p>
            <a:r>
              <a:rPr lang="nl-BE" sz="2400" dirty="0" smtClean="0"/>
              <a:t>…</a:t>
            </a:r>
            <a:endParaRPr lang="nl-B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20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20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71400"/>
            <a:ext cx="8229600" cy="1143000"/>
          </a:xfrm>
        </p:spPr>
        <p:txBody>
          <a:bodyPr/>
          <a:lstStyle/>
          <a:p>
            <a:r>
              <a:rPr lang="en-US" dirty="0" smtClean="0"/>
              <a:t>CGG </a:t>
            </a:r>
            <a:r>
              <a:rPr lang="en-US" dirty="0" err="1" smtClean="0"/>
              <a:t>kinderen</a:t>
            </a:r>
            <a:r>
              <a:rPr lang="en-US" dirty="0" smtClean="0"/>
              <a:t> Top 15</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11</a:t>
            </a:fld>
            <a:endParaRPr lang="nl-BE"/>
          </a:p>
        </p:txBody>
      </p:sp>
      <p:graphicFrame>
        <p:nvGraphicFramePr>
          <p:cNvPr id="7" name="Grafiek 6"/>
          <p:cNvGraphicFramePr/>
          <p:nvPr/>
        </p:nvGraphicFramePr>
        <p:xfrm>
          <a:off x="899592" y="620688"/>
          <a:ext cx="7416824"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5868144" y="4149080"/>
            <a:ext cx="3096344" cy="369332"/>
          </a:xfrm>
          <a:prstGeom prst="rect">
            <a:avLst/>
          </a:prstGeom>
          <a:noFill/>
        </p:spPr>
        <p:txBody>
          <a:bodyPr wrap="square" rtlCol="0">
            <a:spAutoFit/>
          </a:bodyPr>
          <a:lstStyle/>
          <a:p>
            <a:r>
              <a:rPr lang="nl-BE" dirty="0" smtClean="0">
                <a:solidFill>
                  <a:schemeClr val="accent3">
                    <a:lumMod val="50000"/>
                  </a:schemeClr>
                </a:solidFill>
              </a:rPr>
              <a:t>Persoonlijkheid !!</a:t>
            </a:r>
            <a:endParaRPr lang="nl-BE" dirty="0">
              <a:solidFill>
                <a:schemeClr val="accent3">
                  <a:lumMod val="50000"/>
                </a:schemeClr>
              </a:solidFill>
            </a:endParaRPr>
          </a:p>
        </p:txBody>
      </p:sp>
      <p:sp>
        <p:nvSpPr>
          <p:cNvPr id="8" name="Tekstvak 7"/>
          <p:cNvSpPr txBox="1"/>
          <p:nvPr/>
        </p:nvSpPr>
        <p:spPr>
          <a:xfrm>
            <a:off x="4788024" y="4869160"/>
            <a:ext cx="4355976" cy="1200329"/>
          </a:xfrm>
          <a:prstGeom prst="rect">
            <a:avLst/>
          </a:prstGeom>
          <a:noFill/>
        </p:spPr>
        <p:txBody>
          <a:bodyPr wrap="square" rtlCol="0">
            <a:spAutoFit/>
          </a:bodyPr>
          <a:lstStyle/>
          <a:p>
            <a:r>
              <a:rPr lang="nl-BE" dirty="0" smtClean="0">
                <a:solidFill>
                  <a:schemeClr val="accent3">
                    <a:lumMod val="50000"/>
                  </a:schemeClr>
                </a:solidFill>
              </a:rPr>
              <a:t>- Er wordt weinig getest</a:t>
            </a:r>
          </a:p>
          <a:p>
            <a:pPr>
              <a:buFontTx/>
              <a:buChar char="-"/>
            </a:pPr>
            <a:r>
              <a:rPr lang="nl-BE" dirty="0" smtClean="0">
                <a:solidFill>
                  <a:schemeClr val="accent3">
                    <a:lumMod val="50000"/>
                  </a:schemeClr>
                </a:solidFill>
              </a:rPr>
              <a:t>Kwalitatieve interpretaties primeren</a:t>
            </a:r>
          </a:p>
          <a:p>
            <a:pPr>
              <a:buFontTx/>
              <a:buChar char="-"/>
            </a:pPr>
            <a:r>
              <a:rPr lang="nl-BE" dirty="0" smtClean="0">
                <a:solidFill>
                  <a:schemeClr val="accent3">
                    <a:lumMod val="50000"/>
                  </a:schemeClr>
                </a:solidFill>
              </a:rPr>
              <a:t> Wenst </a:t>
            </a:r>
            <a:r>
              <a:rPr lang="nl-BE" dirty="0" err="1" smtClean="0">
                <a:solidFill>
                  <a:schemeClr val="accent3">
                    <a:lumMod val="50000"/>
                  </a:schemeClr>
                </a:solidFill>
              </a:rPr>
              <a:t>screening</a:t>
            </a:r>
            <a:r>
              <a:rPr lang="nl-BE" dirty="0" smtClean="0">
                <a:solidFill>
                  <a:schemeClr val="accent3">
                    <a:lumMod val="50000"/>
                  </a:schemeClr>
                </a:solidFill>
              </a:rPr>
              <a:t> – algemeen beeld</a:t>
            </a:r>
          </a:p>
          <a:p>
            <a:pPr>
              <a:buFontTx/>
              <a:buChar char="-"/>
            </a:pPr>
            <a:r>
              <a:rPr lang="nl-BE" dirty="0" smtClean="0">
                <a:solidFill>
                  <a:schemeClr val="accent3">
                    <a:lumMod val="50000"/>
                  </a:schemeClr>
                </a:solidFill>
              </a:rPr>
              <a:t> M</a:t>
            </a:r>
            <a:r>
              <a:rPr lang="nl-BE" dirty="0" smtClean="0">
                <a:solidFill>
                  <a:schemeClr val="accent3">
                    <a:lumMod val="50000"/>
                  </a:schemeClr>
                </a:solidFill>
              </a:rPr>
              <a:t>iddelen en tijd..!</a:t>
            </a:r>
            <a:endParaRPr lang="nl-BE"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lstStyle/>
          <a:p>
            <a:r>
              <a:rPr lang="en-US" dirty="0" smtClean="0"/>
              <a:t>CGG </a:t>
            </a:r>
            <a:r>
              <a:rPr lang="en-US" dirty="0" err="1" smtClean="0"/>
              <a:t>volwassenen</a:t>
            </a:r>
            <a:r>
              <a:rPr lang="en-US" dirty="0" smtClean="0"/>
              <a:t> Top 12</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12</a:t>
            </a:fld>
            <a:endParaRPr lang="nl-BE"/>
          </a:p>
        </p:txBody>
      </p:sp>
      <p:graphicFrame>
        <p:nvGraphicFramePr>
          <p:cNvPr id="6" name="Grafiek 5"/>
          <p:cNvGraphicFramePr/>
          <p:nvPr/>
        </p:nvGraphicFramePr>
        <p:xfrm>
          <a:off x="539552" y="908720"/>
          <a:ext cx="792088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vak 6"/>
          <p:cNvSpPr txBox="1"/>
          <p:nvPr/>
        </p:nvSpPr>
        <p:spPr>
          <a:xfrm>
            <a:off x="5436096" y="3068960"/>
            <a:ext cx="3707904" cy="646331"/>
          </a:xfrm>
          <a:prstGeom prst="rect">
            <a:avLst/>
          </a:prstGeom>
          <a:noFill/>
        </p:spPr>
        <p:txBody>
          <a:bodyPr wrap="square" rtlCol="0">
            <a:spAutoFit/>
          </a:bodyPr>
          <a:lstStyle/>
          <a:p>
            <a:r>
              <a:rPr lang="nl-BE" dirty="0" smtClean="0">
                <a:solidFill>
                  <a:schemeClr val="accent3">
                    <a:lumMod val="50000"/>
                  </a:schemeClr>
                </a:solidFill>
              </a:rPr>
              <a:t>Ziektebeeld &amp; persoonlijkheid !! </a:t>
            </a:r>
          </a:p>
          <a:p>
            <a:r>
              <a:rPr lang="nl-BE" dirty="0" smtClean="0">
                <a:solidFill>
                  <a:schemeClr val="accent3">
                    <a:lumMod val="50000"/>
                  </a:schemeClr>
                </a:solidFill>
              </a:rPr>
              <a:t>IQ en aandacht minder relevant</a:t>
            </a:r>
            <a:endParaRPr lang="nl-BE"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13</a:t>
            </a:fld>
            <a:endParaRPr lang="nl-BE"/>
          </a:p>
        </p:txBody>
      </p:sp>
      <p:pic>
        <p:nvPicPr>
          <p:cNvPr id="1026" name="Picture 2"/>
          <p:cNvPicPr>
            <a:picLocks noChangeAspect="1" noChangeArrowheads="1"/>
          </p:cNvPicPr>
          <p:nvPr/>
        </p:nvPicPr>
        <p:blipFill>
          <a:blip r:embed="rId3" cstate="print"/>
          <a:srcRect l="4593" t="17500" r="14689" b="6376"/>
          <a:stretch>
            <a:fillRect/>
          </a:stretch>
        </p:blipFill>
        <p:spPr bwMode="auto">
          <a:xfrm>
            <a:off x="0" y="593304"/>
            <a:ext cx="8856984" cy="6264696"/>
          </a:xfrm>
          <a:prstGeom prst="rect">
            <a:avLst/>
          </a:prstGeom>
          <a:noFill/>
          <a:ln w="9525">
            <a:noFill/>
            <a:miter lim="800000"/>
            <a:headEnd/>
            <a:tailEnd/>
          </a:ln>
        </p:spPr>
      </p:pic>
      <p:sp>
        <p:nvSpPr>
          <p:cNvPr id="7" name="Rechthoek 6"/>
          <p:cNvSpPr/>
          <p:nvPr/>
        </p:nvSpPr>
        <p:spPr>
          <a:xfrm>
            <a:off x="179512" y="2564904"/>
            <a:ext cx="1944216" cy="504056"/>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4" descr="dom4"/>
          <p:cNvPicPr>
            <a:picLocks noChangeAspect="1" noChangeArrowheads="1"/>
          </p:cNvPicPr>
          <p:nvPr/>
        </p:nvPicPr>
        <p:blipFill>
          <a:blip r:embed="rId4" cstate="print"/>
          <a:srcRect/>
          <a:stretch>
            <a:fillRect/>
          </a:stretch>
        </p:blipFill>
        <p:spPr bwMode="auto">
          <a:xfrm>
            <a:off x="3059831" y="1484784"/>
            <a:ext cx="5040561" cy="4382857"/>
          </a:xfrm>
          <a:prstGeom prst="rect">
            <a:avLst/>
          </a:prstGeom>
          <a:noFill/>
        </p:spPr>
      </p:pic>
      <p:pic>
        <p:nvPicPr>
          <p:cNvPr id="9" name="Picture 3"/>
          <p:cNvPicPr>
            <a:picLocks noChangeAspect="1" noChangeArrowheads="1"/>
          </p:cNvPicPr>
          <p:nvPr/>
        </p:nvPicPr>
        <p:blipFill>
          <a:blip r:embed="rId5" cstate="print"/>
          <a:srcRect l="24937" t="28875" r="46188" b="8980"/>
          <a:stretch>
            <a:fillRect/>
          </a:stretch>
        </p:blipFill>
        <p:spPr bwMode="auto">
          <a:xfrm>
            <a:off x="179512" y="3440724"/>
            <a:ext cx="3024336" cy="3417276"/>
          </a:xfrm>
          <a:prstGeom prst="rect">
            <a:avLst/>
          </a:prstGeom>
          <a:noFill/>
          <a:ln w="9525">
            <a:noFill/>
            <a:miter lim="800000"/>
            <a:headEnd/>
            <a:tailEnd/>
          </a:ln>
        </p:spPr>
      </p:pic>
      <p:sp>
        <p:nvSpPr>
          <p:cNvPr id="11" name="Tekstvak 10"/>
          <p:cNvSpPr txBox="1"/>
          <p:nvPr/>
        </p:nvSpPr>
        <p:spPr>
          <a:xfrm>
            <a:off x="6300192" y="764704"/>
            <a:ext cx="1296144" cy="369332"/>
          </a:xfrm>
          <a:prstGeom prst="rect">
            <a:avLst/>
          </a:prstGeom>
          <a:noFill/>
        </p:spPr>
        <p:txBody>
          <a:bodyPr wrap="square" rtlCol="0">
            <a:spAutoFit/>
          </a:bodyPr>
          <a:lstStyle/>
          <a:p>
            <a:r>
              <a:rPr lang="nl-BE" dirty="0" smtClean="0"/>
              <a:t>Top 20/30</a:t>
            </a:r>
            <a:endParaRPr lang="nl-BE" dirty="0"/>
          </a:p>
        </p:txBody>
      </p:sp>
      <p:sp>
        <p:nvSpPr>
          <p:cNvPr id="12" name="Rechthoek 11"/>
          <p:cNvSpPr/>
          <p:nvPr/>
        </p:nvSpPr>
        <p:spPr>
          <a:xfrm>
            <a:off x="1763688" y="3284984"/>
            <a:ext cx="1087285" cy="3816424"/>
          </a:xfrm>
          <a:prstGeom prst="rect">
            <a:avLst/>
          </a:prstGeom>
          <a:noFill/>
        </p:spPr>
        <p:txBody>
          <a:bodyPr vert="wordArtVert" wrap="square" lIns="91440" tIns="45720" rIns="91440" bIns="45720">
            <a:spAutoFit/>
          </a:bodyPr>
          <a:lstStyle/>
          <a:p>
            <a:pPr algn="ctr"/>
            <a:r>
              <a:rPr lang="nl-NL"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CHC</a:t>
            </a:r>
            <a:endParaRPr lang="nl-NL"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endParaRPr lang="nl-NL" smtClean="0">
              <a:effectLst>
                <a:outerShdw blurRad="38100" dist="38100" dir="2700000" algn="tl">
                  <a:srgbClr val="C0C0C0"/>
                </a:outerShdw>
              </a:effectLst>
            </a:endParaRPr>
          </a:p>
        </p:txBody>
      </p:sp>
      <p:pic>
        <p:nvPicPr>
          <p:cNvPr id="119811" name="Rectangle 4"/>
          <p:cNvPicPr>
            <a:picLocks noGrp="1" noChangeArrowheads="1"/>
          </p:cNvPicPr>
          <p:nvPr>
            <p:ph type="body" idx="4294967295"/>
          </p:nvPr>
        </p:nvPicPr>
        <p:blipFill>
          <a:blip r:embed="rId2" cstate="print"/>
          <a:srcRect/>
          <a:stretch>
            <a:fillRect/>
          </a:stretch>
        </p:blipFill>
        <p:spPr>
          <a:xfrm>
            <a:off x="-1260475" y="-2043113"/>
            <a:ext cx="12025313" cy="11161713"/>
          </a:xfrm>
        </p:spPr>
      </p:pic>
      <p:sp>
        <p:nvSpPr>
          <p:cNvPr id="4" name="Tekstvak 3"/>
          <p:cNvSpPr txBox="1"/>
          <p:nvPr/>
        </p:nvSpPr>
        <p:spPr>
          <a:xfrm>
            <a:off x="467544" y="2276872"/>
            <a:ext cx="3816424" cy="461665"/>
          </a:xfrm>
          <a:prstGeom prst="rect">
            <a:avLst/>
          </a:prstGeom>
          <a:noFill/>
        </p:spPr>
        <p:txBody>
          <a:bodyPr wrap="square" rtlCol="0">
            <a:spAutoFit/>
          </a:bodyPr>
          <a:lstStyle/>
          <a:p>
            <a:r>
              <a:rPr lang="nl-BE" sz="2400" dirty="0" smtClean="0">
                <a:solidFill>
                  <a:schemeClr val="accent3">
                    <a:lumMod val="50000"/>
                  </a:schemeClr>
                </a:solidFill>
              </a:rPr>
              <a:t>Acceptabel in VL: 11/ 30 !!</a:t>
            </a:r>
            <a:endParaRPr lang="nl-BE" sz="2400" dirty="0">
              <a:solidFill>
                <a:schemeClr val="accent3">
                  <a:lumMod val="50000"/>
                </a:schemeClr>
              </a:solidFill>
            </a:endParaRPr>
          </a:p>
        </p:txBody>
      </p:sp>
      <p:sp>
        <p:nvSpPr>
          <p:cNvPr id="5" name="Tekstvak 4"/>
          <p:cNvSpPr txBox="1"/>
          <p:nvPr/>
        </p:nvSpPr>
        <p:spPr>
          <a:xfrm>
            <a:off x="5076056" y="1340768"/>
            <a:ext cx="4067944" cy="830997"/>
          </a:xfrm>
          <a:prstGeom prst="rect">
            <a:avLst/>
          </a:prstGeom>
          <a:noFill/>
        </p:spPr>
        <p:txBody>
          <a:bodyPr wrap="square" rtlCol="0">
            <a:spAutoFit/>
          </a:bodyPr>
          <a:lstStyle/>
          <a:p>
            <a:r>
              <a:rPr lang="nl-BE" sz="2400" dirty="0" smtClean="0">
                <a:solidFill>
                  <a:schemeClr val="accent3">
                    <a:lumMod val="50000"/>
                  </a:schemeClr>
                </a:solidFill>
              </a:rPr>
              <a:t>Update 15.12.12 !</a:t>
            </a:r>
          </a:p>
          <a:p>
            <a:r>
              <a:rPr lang="nl-BE" sz="2400" dirty="0" smtClean="0">
                <a:solidFill>
                  <a:schemeClr val="accent3">
                    <a:lumMod val="50000"/>
                  </a:schemeClr>
                </a:solidFill>
              </a:rPr>
              <a:t>Uitspraak over SON-R 6-40</a:t>
            </a:r>
            <a:endParaRPr lang="nl-BE" sz="2400"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15</a:t>
            </a:fld>
            <a:endParaRPr lang="nl-BE"/>
          </a:p>
        </p:txBody>
      </p:sp>
      <p:pic>
        <p:nvPicPr>
          <p:cNvPr id="3074" name="Picture 2"/>
          <p:cNvPicPr>
            <a:picLocks noChangeAspect="1" noChangeArrowheads="1"/>
          </p:cNvPicPr>
          <p:nvPr/>
        </p:nvPicPr>
        <p:blipFill>
          <a:blip r:embed="rId2" cstate="print"/>
          <a:srcRect l="5250" t="9625" r="14032" b="8459"/>
          <a:stretch>
            <a:fillRect/>
          </a:stretch>
        </p:blipFill>
        <p:spPr bwMode="auto">
          <a:xfrm>
            <a:off x="0" y="116632"/>
            <a:ext cx="8856984" cy="6741368"/>
          </a:xfrm>
          <a:prstGeom prst="rect">
            <a:avLst/>
          </a:prstGeom>
          <a:noFill/>
          <a:ln w="9525">
            <a:noFill/>
            <a:miter lim="800000"/>
            <a:headEnd/>
            <a:tailEnd/>
          </a:ln>
        </p:spPr>
      </p:pic>
      <p:sp>
        <p:nvSpPr>
          <p:cNvPr id="6" name="Toelichting met afgeronde rechthoek 5"/>
          <p:cNvSpPr/>
          <p:nvPr/>
        </p:nvSpPr>
        <p:spPr>
          <a:xfrm>
            <a:off x="0" y="692696"/>
            <a:ext cx="2915816" cy="1224136"/>
          </a:xfrm>
          <a:prstGeom prst="wedgeRoundRectCallou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6084168" y="188640"/>
            <a:ext cx="1224136" cy="369332"/>
          </a:xfrm>
          <a:prstGeom prst="rect">
            <a:avLst/>
          </a:prstGeom>
          <a:noFill/>
        </p:spPr>
        <p:txBody>
          <a:bodyPr wrap="square" rtlCol="0">
            <a:spAutoFit/>
          </a:bodyPr>
          <a:lstStyle/>
          <a:p>
            <a:r>
              <a:rPr lang="nl-BE" dirty="0" smtClean="0"/>
              <a:t>Top 23/81</a:t>
            </a:r>
            <a:endParaRPr lang="nl-BE" dirty="0"/>
          </a:p>
        </p:txBody>
      </p:sp>
      <p:pic>
        <p:nvPicPr>
          <p:cNvPr id="8" name="Picture 4" descr="C:\karen\karen\vfd\slides\dom5.bmp"/>
          <p:cNvPicPr>
            <a:picLocks noChangeAspect="1" noChangeArrowheads="1"/>
          </p:cNvPicPr>
          <p:nvPr/>
        </p:nvPicPr>
        <p:blipFill>
          <a:blip r:embed="rId3" cstate="print"/>
          <a:srcRect/>
          <a:stretch>
            <a:fillRect/>
          </a:stretch>
        </p:blipFill>
        <p:spPr bwMode="auto">
          <a:xfrm>
            <a:off x="2339752" y="2332037"/>
            <a:ext cx="5792206" cy="4525963"/>
          </a:xfrm>
          <a:prstGeom prst="rect">
            <a:avLst/>
          </a:prstGeom>
          <a:noFill/>
          <a:ln w="9525">
            <a:noFill/>
            <a:miter lim="800000"/>
            <a:headEnd/>
            <a:tailEnd/>
          </a:ln>
        </p:spPr>
      </p:pic>
      <p:sp>
        <p:nvSpPr>
          <p:cNvPr id="9" name="Tekstvak 8"/>
          <p:cNvSpPr txBox="1"/>
          <p:nvPr/>
        </p:nvSpPr>
        <p:spPr>
          <a:xfrm>
            <a:off x="4211960" y="764704"/>
            <a:ext cx="4176464" cy="646331"/>
          </a:xfrm>
          <a:prstGeom prst="rect">
            <a:avLst/>
          </a:prstGeom>
          <a:noFill/>
        </p:spPr>
        <p:txBody>
          <a:bodyPr wrap="square" rtlCol="0">
            <a:spAutoFit/>
          </a:bodyPr>
          <a:lstStyle/>
          <a:p>
            <a:r>
              <a:rPr lang="nl-BE" dirty="0" smtClean="0"/>
              <a:t>COTAN: “niet aantoonbare kwaliteit”</a:t>
            </a:r>
          </a:p>
          <a:p>
            <a:r>
              <a:rPr lang="nl-BE" dirty="0" smtClean="0"/>
              <a:t>Workshop deze namiddag</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16</a:t>
            </a:fld>
            <a:endParaRPr lang="nl-BE"/>
          </a:p>
        </p:txBody>
      </p:sp>
      <p:pic>
        <p:nvPicPr>
          <p:cNvPr id="10242" name="Picture 2"/>
          <p:cNvPicPr>
            <a:picLocks noChangeAspect="1" noChangeArrowheads="1"/>
          </p:cNvPicPr>
          <p:nvPr/>
        </p:nvPicPr>
        <p:blipFill>
          <a:blip r:embed="rId2" cstate="print"/>
          <a:srcRect l="5708" t="36749" r="13574" b="10751"/>
          <a:stretch>
            <a:fillRect/>
          </a:stretch>
        </p:blipFill>
        <p:spPr bwMode="auto">
          <a:xfrm>
            <a:off x="0" y="1124744"/>
            <a:ext cx="8856984" cy="4320480"/>
          </a:xfrm>
          <a:prstGeom prst="rect">
            <a:avLst/>
          </a:prstGeom>
          <a:noFill/>
          <a:ln w="9525">
            <a:noFill/>
            <a:miter lim="800000"/>
            <a:headEnd/>
            <a:tailEnd/>
          </a:ln>
        </p:spPr>
      </p:pic>
      <p:pic>
        <p:nvPicPr>
          <p:cNvPr id="6" name="Picture 4" descr="C:\karen\karen\vfd\slides\dom1.bmp"/>
          <p:cNvPicPr>
            <a:picLocks noChangeAspect="1" noChangeArrowheads="1"/>
          </p:cNvPicPr>
          <p:nvPr/>
        </p:nvPicPr>
        <p:blipFill>
          <a:blip r:embed="rId3" cstate="print"/>
          <a:srcRect/>
          <a:stretch>
            <a:fillRect/>
          </a:stretch>
        </p:blipFill>
        <p:spPr bwMode="auto">
          <a:xfrm>
            <a:off x="3276600" y="1746250"/>
            <a:ext cx="5057775" cy="511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17</a:t>
            </a:fld>
            <a:endParaRPr lang="nl-BE"/>
          </a:p>
        </p:txBody>
      </p:sp>
      <p:pic>
        <p:nvPicPr>
          <p:cNvPr id="1026" name="Picture 2"/>
          <p:cNvPicPr>
            <a:picLocks noChangeAspect="1" noChangeArrowheads="1"/>
          </p:cNvPicPr>
          <p:nvPr/>
        </p:nvPicPr>
        <p:blipFill>
          <a:blip r:embed="rId3" cstate="print"/>
          <a:srcRect l="5250" t="10500" r="15345" b="3751"/>
          <a:stretch>
            <a:fillRect/>
          </a:stretch>
        </p:blipFill>
        <p:spPr bwMode="auto">
          <a:xfrm>
            <a:off x="70992" y="1052736"/>
            <a:ext cx="9073008" cy="7348387"/>
          </a:xfrm>
          <a:prstGeom prst="rect">
            <a:avLst/>
          </a:prstGeom>
          <a:noFill/>
          <a:ln w="9525">
            <a:noFill/>
            <a:miter lim="800000"/>
            <a:headEnd/>
            <a:tailEnd/>
          </a:ln>
        </p:spPr>
      </p:pic>
      <p:sp>
        <p:nvSpPr>
          <p:cNvPr id="6" name="Tekstvak 5"/>
          <p:cNvSpPr txBox="1"/>
          <p:nvPr/>
        </p:nvSpPr>
        <p:spPr>
          <a:xfrm>
            <a:off x="6948264" y="1124744"/>
            <a:ext cx="1584176" cy="369332"/>
          </a:xfrm>
          <a:prstGeom prst="rect">
            <a:avLst/>
          </a:prstGeom>
          <a:noFill/>
        </p:spPr>
        <p:txBody>
          <a:bodyPr wrap="square" rtlCol="0">
            <a:spAutoFit/>
          </a:bodyPr>
          <a:lstStyle/>
          <a:p>
            <a:r>
              <a:rPr lang="nl-BE" dirty="0" smtClean="0"/>
              <a:t>Top 20 /34</a:t>
            </a:r>
            <a:endParaRPr lang="nl-BE" dirty="0"/>
          </a:p>
        </p:txBody>
      </p:sp>
      <p:sp>
        <p:nvSpPr>
          <p:cNvPr id="1028" name="Rectangle 4"/>
          <p:cNvSpPr>
            <a:spLocks noChangeArrowheads="1"/>
          </p:cNvSpPr>
          <p:nvPr/>
        </p:nvSpPr>
        <p:spPr bwMode="auto">
          <a:xfrm>
            <a:off x="0" y="40466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400" b="0" i="1" u="none" strike="noStrike" cap="none" normalizeH="0" dirty="0" smtClean="0">
                <a:ln>
                  <a:noFill/>
                </a:ln>
                <a:solidFill>
                  <a:schemeClr val="tx2"/>
                </a:solidFill>
                <a:effectLst/>
                <a:latin typeface="Arial Unicode MS" pitchFamily="34" charset="-128"/>
              </a:rPr>
              <a:t>We zien dat in Vlaanderen lezen op zinsniveau (AVI) en woordniveau (EMT, KLEPEL) wordt onderzocht en dat binnen woordniveau zowel bestaande woorden (EMT) als nonsenswoorden (KLEPEL) onderzocht wordt, wat zeker naar dyslexieonderzoek een goede praktijk blijkt te zijn. Ook spelling wordt vaak onderzocht met de spellingtoetsen Voor taal lijkt men zowel de CELF-IV als de TVK te gebruiken (ADS).</a:t>
            </a:r>
            <a:endParaRPr kumimoji="0" lang="nl-BE" sz="1400" b="0" i="1" u="none" strike="noStrike" cap="none" normalizeH="0" dirty="0" smtClean="0">
              <a:ln>
                <a:noFill/>
              </a:ln>
              <a:solidFill>
                <a:schemeClr val="tx2"/>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 calcmode="lin" valueType="num">
                                      <p:cBhvr additive="base">
                                        <p:cTn id="7" dur="500" fill="hold"/>
                                        <p:tgtEl>
                                          <p:spTgt spid="1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18</a:t>
            </a:fld>
            <a:endParaRPr lang="nl-BE"/>
          </a:p>
        </p:txBody>
      </p:sp>
      <p:pic>
        <p:nvPicPr>
          <p:cNvPr id="4098" name="Picture 2"/>
          <p:cNvPicPr>
            <a:picLocks noChangeAspect="1" noChangeArrowheads="1"/>
          </p:cNvPicPr>
          <p:nvPr/>
        </p:nvPicPr>
        <p:blipFill>
          <a:blip r:embed="rId2" cstate="print"/>
          <a:srcRect l="5250" t="31500" r="15345" b="7251"/>
          <a:stretch>
            <a:fillRect/>
          </a:stretch>
        </p:blipFill>
        <p:spPr bwMode="auto">
          <a:xfrm>
            <a:off x="-66852" y="980728"/>
            <a:ext cx="9210852" cy="5328592"/>
          </a:xfrm>
          <a:prstGeom prst="rect">
            <a:avLst/>
          </a:prstGeom>
          <a:noFill/>
          <a:ln w="9525">
            <a:noFill/>
            <a:miter lim="800000"/>
            <a:headEnd/>
            <a:tailEnd/>
          </a:ln>
        </p:spPr>
      </p:pic>
      <p:pic>
        <p:nvPicPr>
          <p:cNvPr id="6" name="Picture 3"/>
          <p:cNvPicPr>
            <a:picLocks noChangeAspect="1"/>
          </p:cNvPicPr>
          <p:nvPr/>
        </p:nvPicPr>
        <p:blipFill>
          <a:blip r:embed="rId3" cstate="print"/>
          <a:stretch>
            <a:fillRect/>
          </a:stretch>
        </p:blipFill>
        <p:spPr>
          <a:xfrm>
            <a:off x="6156176" y="188640"/>
            <a:ext cx="2592288" cy="761785"/>
          </a:xfrm>
          <a:prstGeom prst="rect">
            <a:avLst/>
          </a:prstGeom>
        </p:spPr>
      </p:pic>
      <p:sp>
        <p:nvSpPr>
          <p:cNvPr id="7" name="Tekstvak 6"/>
          <p:cNvSpPr txBox="1"/>
          <p:nvPr/>
        </p:nvSpPr>
        <p:spPr>
          <a:xfrm>
            <a:off x="1475656" y="1412776"/>
            <a:ext cx="2736304" cy="369332"/>
          </a:xfrm>
          <a:prstGeom prst="rect">
            <a:avLst/>
          </a:prstGeom>
          <a:solidFill>
            <a:srgbClr val="92D050"/>
          </a:solidFill>
        </p:spPr>
        <p:txBody>
          <a:bodyPr wrap="square" rtlCol="0">
            <a:spAutoFit/>
          </a:bodyPr>
          <a:lstStyle/>
          <a:p>
            <a:r>
              <a:rPr lang="nl-BE" dirty="0" smtClean="0"/>
              <a:t>Oef.. Vlaamse normen.</a:t>
            </a:r>
            <a:endParaRPr lang="nl-BE" dirty="0"/>
          </a:p>
        </p:txBody>
      </p:sp>
      <p:sp>
        <p:nvSpPr>
          <p:cNvPr id="8" name="Tekstvak 7"/>
          <p:cNvSpPr txBox="1"/>
          <p:nvPr/>
        </p:nvSpPr>
        <p:spPr>
          <a:xfrm>
            <a:off x="2699792" y="1700808"/>
            <a:ext cx="2880320" cy="369332"/>
          </a:xfrm>
          <a:prstGeom prst="rect">
            <a:avLst/>
          </a:prstGeom>
          <a:solidFill>
            <a:srgbClr val="FF0000"/>
          </a:solidFill>
        </p:spPr>
        <p:txBody>
          <a:bodyPr wrap="square" rtlCol="0">
            <a:spAutoFit/>
          </a:bodyPr>
          <a:lstStyle/>
          <a:p>
            <a:r>
              <a:rPr lang="nl-BE" dirty="0" smtClean="0"/>
              <a:t>Ai.. Normen van ..1958</a:t>
            </a:r>
            <a:endParaRPr lang="nl-BE" dirty="0"/>
          </a:p>
        </p:txBody>
      </p:sp>
      <p:sp>
        <p:nvSpPr>
          <p:cNvPr id="9" name="Tekstvak 8"/>
          <p:cNvSpPr txBox="1"/>
          <p:nvPr/>
        </p:nvSpPr>
        <p:spPr>
          <a:xfrm>
            <a:off x="6228184" y="4293096"/>
            <a:ext cx="2304256" cy="1477328"/>
          </a:xfrm>
          <a:prstGeom prst="rect">
            <a:avLst/>
          </a:prstGeom>
          <a:noFill/>
        </p:spPr>
        <p:txBody>
          <a:bodyPr wrap="square" rtlCol="0">
            <a:spAutoFit/>
          </a:bodyPr>
          <a:lstStyle/>
          <a:p>
            <a:r>
              <a:rPr lang="nl-BE" dirty="0" smtClean="0">
                <a:solidFill>
                  <a:schemeClr val="accent3">
                    <a:lumMod val="50000"/>
                  </a:schemeClr>
                </a:solidFill>
              </a:rPr>
              <a:t>Psychomotorische ontwikkeling –schrijfmotoriek- lichaamscoördinatie manuele vaardigheid</a:t>
            </a:r>
            <a:endParaRPr lang="nl-BE"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200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2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p" animBg="1"/>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19</a:t>
            </a:fld>
            <a:endParaRPr lang="nl-BE"/>
          </a:p>
        </p:txBody>
      </p:sp>
      <p:pic>
        <p:nvPicPr>
          <p:cNvPr id="72706" name="Picture 2"/>
          <p:cNvPicPr>
            <a:picLocks noChangeAspect="1" noChangeArrowheads="1"/>
          </p:cNvPicPr>
          <p:nvPr/>
        </p:nvPicPr>
        <p:blipFill>
          <a:blip r:embed="rId2" cstate="print"/>
          <a:srcRect l="5250" t="16625" r="16001" b="13355"/>
          <a:stretch>
            <a:fillRect/>
          </a:stretch>
        </p:blipFill>
        <p:spPr bwMode="auto">
          <a:xfrm>
            <a:off x="179512" y="1095636"/>
            <a:ext cx="8640960" cy="5762364"/>
          </a:xfrm>
          <a:prstGeom prst="rect">
            <a:avLst/>
          </a:prstGeom>
          <a:noFill/>
          <a:ln w="9525">
            <a:noFill/>
            <a:miter lim="800000"/>
            <a:headEnd/>
            <a:tailEnd/>
          </a:ln>
        </p:spPr>
      </p:pic>
      <p:sp>
        <p:nvSpPr>
          <p:cNvPr id="6" name="Tekstvak 5"/>
          <p:cNvSpPr txBox="1"/>
          <p:nvPr/>
        </p:nvSpPr>
        <p:spPr>
          <a:xfrm>
            <a:off x="6444208" y="1196752"/>
            <a:ext cx="1296144" cy="369332"/>
          </a:xfrm>
          <a:prstGeom prst="rect">
            <a:avLst/>
          </a:prstGeom>
          <a:noFill/>
        </p:spPr>
        <p:txBody>
          <a:bodyPr wrap="square" rtlCol="0">
            <a:spAutoFit/>
          </a:bodyPr>
          <a:lstStyle/>
          <a:p>
            <a:r>
              <a:rPr lang="nl-BE" dirty="0" smtClean="0"/>
              <a:t>Top 20/45</a:t>
            </a:r>
            <a:endParaRPr lang="nl-BE" dirty="0"/>
          </a:p>
        </p:txBody>
      </p:sp>
      <p:sp>
        <p:nvSpPr>
          <p:cNvPr id="7" name="Tekstvak 6"/>
          <p:cNvSpPr txBox="1"/>
          <p:nvPr/>
        </p:nvSpPr>
        <p:spPr>
          <a:xfrm>
            <a:off x="539552" y="332656"/>
            <a:ext cx="7920880" cy="646331"/>
          </a:xfrm>
          <a:prstGeom prst="rect">
            <a:avLst/>
          </a:prstGeom>
          <a:noFill/>
        </p:spPr>
        <p:txBody>
          <a:bodyPr wrap="square" rtlCol="0">
            <a:spAutoFit/>
          </a:bodyPr>
          <a:lstStyle/>
          <a:p>
            <a:r>
              <a:rPr lang="nl-BE" dirty="0" smtClean="0"/>
              <a:t>11/15 van projectieve aard..  &amp;  ZAT: 1947, update 1967..</a:t>
            </a:r>
          </a:p>
          <a:p>
            <a:r>
              <a:rPr lang="nl-BE" dirty="0" smtClean="0"/>
              <a:t>Men vraagt “handvaten voor interpretatie”, wetenschappelijke..!!</a:t>
            </a:r>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592" y="332656"/>
            <a:ext cx="8229600" cy="1143000"/>
          </a:xfrm>
        </p:spPr>
        <p:txBody>
          <a:bodyPr/>
          <a:lstStyle/>
          <a:p>
            <a:r>
              <a:rPr lang="nl-BE" dirty="0" smtClean="0"/>
              <a:t>Meer info via..</a:t>
            </a:r>
            <a:endParaRPr lang="nl-BE" dirty="0"/>
          </a:p>
        </p:txBody>
      </p:sp>
      <p:sp>
        <p:nvSpPr>
          <p:cNvPr id="3" name="Tijdelijke aanduiding voor inhoud 2"/>
          <p:cNvSpPr>
            <a:spLocks noGrp="1"/>
          </p:cNvSpPr>
          <p:nvPr>
            <p:ph idx="1"/>
          </p:nvPr>
        </p:nvSpPr>
        <p:spPr/>
        <p:txBody>
          <a:bodyPr/>
          <a:lstStyle/>
          <a:p>
            <a:r>
              <a:rPr lang="nl-BE" dirty="0" smtClean="0"/>
              <a:t>Publicaties, </a:t>
            </a:r>
            <a:r>
              <a:rPr lang="nl-BE" dirty="0" err="1" smtClean="0"/>
              <a:t>asap</a:t>
            </a:r>
            <a:r>
              <a:rPr lang="nl-BE" dirty="0" smtClean="0"/>
              <a:t>..</a:t>
            </a:r>
          </a:p>
          <a:p>
            <a:pPr lvl="1"/>
            <a:r>
              <a:rPr lang="nl-BE" dirty="0" smtClean="0"/>
              <a:t>Caleidoscoop (CLB), </a:t>
            </a:r>
          </a:p>
          <a:p>
            <a:pPr lvl="1"/>
            <a:r>
              <a:rPr lang="nl-BE" dirty="0" smtClean="0"/>
              <a:t>Signaal (CAR) </a:t>
            </a:r>
          </a:p>
          <a:p>
            <a:pPr lvl="1"/>
            <a:r>
              <a:rPr lang="nl-BE" dirty="0" smtClean="0"/>
              <a:t>Tijdschrift voor Klinische Psychologie(GGZ)</a:t>
            </a:r>
          </a:p>
          <a:p>
            <a:endParaRPr lang="nl-BE" dirty="0" smtClean="0"/>
          </a:p>
          <a:p>
            <a:r>
              <a:rPr lang="nl-BE" dirty="0" err="1" smtClean="0"/>
              <a:t>VFD-webstek</a:t>
            </a:r>
            <a:endParaRPr lang="nl-BE" dirty="0" smtClean="0"/>
          </a:p>
          <a:p>
            <a:pPr lvl="1"/>
            <a:r>
              <a:rPr lang="nl-BE" dirty="0" smtClean="0"/>
              <a:t>&gt; http://www.vfd-vzw.be/</a:t>
            </a:r>
          </a:p>
          <a:p>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a:t>
            </a:fld>
            <a:endParaRPr lang="nl-BE"/>
          </a:p>
        </p:txBody>
      </p:sp>
      <p:pic>
        <p:nvPicPr>
          <p:cNvPr id="5" name="Picture 3"/>
          <p:cNvPicPr>
            <a:picLocks noChangeAspect="1"/>
          </p:cNvPicPr>
          <p:nvPr/>
        </p:nvPicPr>
        <p:blipFill>
          <a:blip r:embed="rId3" cstate="print"/>
          <a:stretch>
            <a:fillRect/>
          </a:stretch>
        </p:blipFill>
        <p:spPr>
          <a:xfrm>
            <a:off x="5652120" y="188640"/>
            <a:ext cx="3251340" cy="9554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20</a:t>
            </a:fld>
            <a:endParaRPr lang="nl-BE"/>
          </a:p>
        </p:txBody>
      </p:sp>
      <p:pic>
        <p:nvPicPr>
          <p:cNvPr id="5122" name="Picture 2"/>
          <p:cNvPicPr>
            <a:picLocks noChangeAspect="1" noChangeArrowheads="1"/>
          </p:cNvPicPr>
          <p:nvPr/>
        </p:nvPicPr>
        <p:blipFill>
          <a:blip r:embed="rId3" cstate="print"/>
          <a:srcRect l="5906" t="31500" r="10752" b="18626"/>
          <a:stretch>
            <a:fillRect/>
          </a:stretch>
        </p:blipFill>
        <p:spPr bwMode="auto">
          <a:xfrm>
            <a:off x="0" y="1772816"/>
            <a:ext cx="9626333" cy="4680520"/>
          </a:xfrm>
          <a:prstGeom prst="rect">
            <a:avLst/>
          </a:prstGeom>
          <a:noFill/>
          <a:ln w="9525">
            <a:noFill/>
            <a:miter lim="800000"/>
            <a:headEnd/>
            <a:tailEnd/>
          </a:ln>
        </p:spPr>
      </p:pic>
      <p:sp>
        <p:nvSpPr>
          <p:cNvPr id="7" name="Tekstvak 6"/>
          <p:cNvSpPr txBox="1"/>
          <p:nvPr/>
        </p:nvSpPr>
        <p:spPr>
          <a:xfrm>
            <a:off x="0" y="260648"/>
            <a:ext cx="8892480" cy="1477328"/>
          </a:xfrm>
          <a:prstGeom prst="rect">
            <a:avLst/>
          </a:prstGeom>
          <a:noFill/>
        </p:spPr>
        <p:txBody>
          <a:bodyPr wrap="square" rtlCol="0">
            <a:spAutoFit/>
          </a:bodyPr>
          <a:lstStyle/>
          <a:p>
            <a:r>
              <a:rPr lang="nl-BE" i="1" dirty="0" smtClean="0">
                <a:solidFill>
                  <a:schemeClr val="tx2"/>
                </a:solidFill>
              </a:rPr>
              <a:t>De </a:t>
            </a:r>
            <a:r>
              <a:rPr lang="nl-BE" i="1" dirty="0" smtClean="0">
                <a:solidFill>
                  <a:schemeClr val="tx2"/>
                </a:solidFill>
              </a:rPr>
              <a:t>diagnostiek in Vlaanderen voor rekenen maakt veel gebruik van de </a:t>
            </a:r>
            <a:r>
              <a:rPr lang="nl-BE" i="1" dirty="0" err="1" smtClean="0">
                <a:solidFill>
                  <a:schemeClr val="tx2"/>
                </a:solidFill>
              </a:rPr>
              <a:t>Kortrijkse</a:t>
            </a:r>
            <a:r>
              <a:rPr lang="nl-BE" i="1" dirty="0" smtClean="0">
                <a:solidFill>
                  <a:schemeClr val="tx2"/>
                </a:solidFill>
              </a:rPr>
              <a:t> Rekentest (met haar nieuwe normen), wat ons gerust stelt qua onderzoek naar rekenprocedures. Daarnaast wordt ook de Tempotest rekenen vaak gebruikt, als maat voor het automatiseren van rekenfeiten. </a:t>
            </a:r>
            <a:r>
              <a:rPr lang="nl-BE" i="1" dirty="0" smtClean="0">
                <a:solidFill>
                  <a:schemeClr val="tx2"/>
                </a:solidFill>
              </a:rPr>
              <a:t>De </a:t>
            </a:r>
            <a:r>
              <a:rPr lang="nl-BE" i="1" dirty="0" err="1" smtClean="0">
                <a:solidFill>
                  <a:schemeClr val="tx2"/>
                </a:solidFill>
              </a:rPr>
              <a:t>LVS-toetsen</a:t>
            </a:r>
            <a:r>
              <a:rPr lang="nl-BE" i="1" dirty="0" smtClean="0">
                <a:solidFill>
                  <a:schemeClr val="tx2"/>
                </a:solidFill>
              </a:rPr>
              <a:t> lijken een ook duidelijke plaats te hebben in de diagnostiek van het </a:t>
            </a:r>
            <a:r>
              <a:rPr lang="nl-BE" i="1" dirty="0" smtClean="0">
                <a:solidFill>
                  <a:schemeClr val="tx2"/>
                </a:solidFill>
              </a:rPr>
              <a:t>rekenen  (ADS) </a:t>
            </a:r>
            <a:endParaRPr lang="nl-BE"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21</a:t>
            </a:fld>
            <a:endParaRPr lang="nl-BE"/>
          </a:p>
        </p:txBody>
      </p:sp>
      <p:pic>
        <p:nvPicPr>
          <p:cNvPr id="73730" name="Picture 2"/>
          <p:cNvPicPr>
            <a:picLocks noChangeAspect="1" noChangeArrowheads="1"/>
          </p:cNvPicPr>
          <p:nvPr/>
        </p:nvPicPr>
        <p:blipFill>
          <a:blip r:embed="rId2" cstate="print"/>
          <a:srcRect l="5250" t="30208" r="15345" b="22000"/>
          <a:stretch>
            <a:fillRect/>
          </a:stretch>
        </p:blipFill>
        <p:spPr bwMode="auto">
          <a:xfrm>
            <a:off x="0" y="1484784"/>
            <a:ext cx="8712968" cy="3933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22</a:t>
            </a:fld>
            <a:endParaRPr lang="nl-BE"/>
          </a:p>
        </p:txBody>
      </p:sp>
      <p:pic>
        <p:nvPicPr>
          <p:cNvPr id="8194" name="Picture 2"/>
          <p:cNvPicPr>
            <a:picLocks noChangeAspect="1" noChangeArrowheads="1"/>
          </p:cNvPicPr>
          <p:nvPr/>
        </p:nvPicPr>
        <p:blipFill>
          <a:blip r:embed="rId2" cstate="print"/>
          <a:srcRect l="4674" t="15578" r="14319" b="9645"/>
          <a:stretch>
            <a:fillRect/>
          </a:stretch>
        </p:blipFill>
        <p:spPr bwMode="auto">
          <a:xfrm>
            <a:off x="539552" y="1556792"/>
            <a:ext cx="7488832" cy="5184576"/>
          </a:xfrm>
          <a:prstGeom prst="rect">
            <a:avLst/>
          </a:prstGeom>
          <a:noFill/>
          <a:ln w="9525">
            <a:noFill/>
            <a:miter lim="800000"/>
            <a:headEnd/>
            <a:tailEnd/>
          </a:ln>
        </p:spPr>
      </p:pic>
      <p:sp>
        <p:nvSpPr>
          <p:cNvPr id="6" name="Tekstvak 5"/>
          <p:cNvSpPr txBox="1"/>
          <p:nvPr/>
        </p:nvSpPr>
        <p:spPr>
          <a:xfrm>
            <a:off x="971600" y="1268760"/>
            <a:ext cx="2304256" cy="923330"/>
          </a:xfrm>
          <a:prstGeom prst="rect">
            <a:avLst/>
          </a:prstGeom>
          <a:noFill/>
        </p:spPr>
        <p:txBody>
          <a:bodyPr wrap="square" rtlCol="0">
            <a:spAutoFit/>
          </a:bodyPr>
          <a:lstStyle/>
          <a:p>
            <a:r>
              <a:rPr lang="nl-BE" dirty="0" smtClean="0">
                <a:solidFill>
                  <a:schemeClr val="accent3">
                    <a:lumMod val="50000"/>
                  </a:schemeClr>
                </a:solidFill>
              </a:rPr>
              <a:t>Index onderschatting</a:t>
            </a:r>
            <a:r>
              <a:rPr lang="nl-BE" dirty="0" smtClean="0">
                <a:solidFill>
                  <a:schemeClr val="accent3">
                    <a:lumMod val="50000"/>
                  </a:schemeClr>
                </a:solidFill>
              </a:rPr>
              <a:t> Verouderde versie </a:t>
            </a:r>
            <a:endParaRPr lang="nl-BE" dirty="0" smtClean="0">
              <a:solidFill>
                <a:schemeClr val="accent3">
                  <a:lumMod val="50000"/>
                </a:schemeClr>
              </a:solidFill>
            </a:endParaRPr>
          </a:p>
          <a:p>
            <a:endParaRPr lang="nl-B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23</a:t>
            </a:fld>
            <a:endParaRPr lang="nl-BE"/>
          </a:p>
        </p:txBody>
      </p:sp>
      <p:pic>
        <p:nvPicPr>
          <p:cNvPr id="7170" name="Picture 2"/>
          <p:cNvPicPr>
            <a:picLocks noChangeAspect="1" noChangeArrowheads="1"/>
          </p:cNvPicPr>
          <p:nvPr/>
        </p:nvPicPr>
        <p:blipFill>
          <a:blip r:embed="rId2" cstate="print"/>
          <a:srcRect l="5906" t="21000" r="14689" b="17751"/>
          <a:stretch>
            <a:fillRect/>
          </a:stretch>
        </p:blipFill>
        <p:spPr bwMode="auto">
          <a:xfrm>
            <a:off x="251520" y="1268760"/>
            <a:ext cx="8712968" cy="5040560"/>
          </a:xfrm>
          <a:prstGeom prst="rect">
            <a:avLst/>
          </a:prstGeom>
          <a:noFill/>
          <a:ln w="9525">
            <a:noFill/>
            <a:miter lim="800000"/>
            <a:headEnd/>
            <a:tailEnd/>
          </a:ln>
        </p:spPr>
      </p:pic>
      <p:sp>
        <p:nvSpPr>
          <p:cNvPr id="6" name="Tekstvak 5"/>
          <p:cNvSpPr txBox="1"/>
          <p:nvPr/>
        </p:nvSpPr>
        <p:spPr>
          <a:xfrm>
            <a:off x="323528" y="764704"/>
            <a:ext cx="3600400" cy="923330"/>
          </a:xfrm>
          <a:prstGeom prst="rect">
            <a:avLst/>
          </a:prstGeom>
          <a:noFill/>
        </p:spPr>
        <p:txBody>
          <a:bodyPr wrap="square" rtlCol="0">
            <a:spAutoFit/>
          </a:bodyPr>
          <a:lstStyle/>
          <a:p>
            <a:r>
              <a:rPr lang="nl-BE" dirty="0" smtClean="0">
                <a:solidFill>
                  <a:schemeClr val="accent3">
                    <a:lumMod val="50000"/>
                  </a:schemeClr>
                </a:solidFill>
              </a:rPr>
              <a:t>2 basisproeven “domineren”</a:t>
            </a:r>
          </a:p>
          <a:p>
            <a:r>
              <a:rPr lang="nl-BE" dirty="0" smtClean="0">
                <a:solidFill>
                  <a:schemeClr val="accent3">
                    <a:lumMod val="50000"/>
                  </a:schemeClr>
                </a:solidFill>
              </a:rPr>
              <a:t>m</a:t>
            </a:r>
            <a:r>
              <a:rPr lang="nl-BE" dirty="0" smtClean="0">
                <a:solidFill>
                  <a:schemeClr val="accent3">
                    <a:lumMod val="50000"/>
                  </a:schemeClr>
                </a:solidFill>
              </a:rPr>
              <a:t>et recente Vlaamse normen,</a:t>
            </a:r>
          </a:p>
          <a:p>
            <a:r>
              <a:rPr lang="nl-BE" dirty="0" smtClean="0">
                <a:solidFill>
                  <a:schemeClr val="accent3">
                    <a:lumMod val="50000"/>
                  </a:schemeClr>
                </a:solidFill>
              </a:rPr>
              <a:t>e</a:t>
            </a:r>
            <a:r>
              <a:rPr lang="nl-BE" dirty="0" smtClean="0">
                <a:solidFill>
                  <a:schemeClr val="accent3">
                    <a:lumMod val="50000"/>
                  </a:schemeClr>
                </a:solidFill>
              </a:rPr>
              <a:t>n ook op internet..</a:t>
            </a:r>
            <a:endParaRPr lang="nl-BE"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24</a:t>
            </a:fld>
            <a:endParaRPr lang="nl-BE"/>
          </a:p>
        </p:txBody>
      </p:sp>
      <p:pic>
        <p:nvPicPr>
          <p:cNvPr id="9218" name="Picture 2"/>
          <p:cNvPicPr>
            <a:picLocks noChangeAspect="1" noChangeArrowheads="1"/>
          </p:cNvPicPr>
          <p:nvPr/>
        </p:nvPicPr>
        <p:blipFill>
          <a:blip r:embed="rId2" cstate="print"/>
          <a:srcRect l="5906" t="21875" r="14032" b="38751"/>
          <a:stretch>
            <a:fillRect/>
          </a:stretch>
        </p:blipFill>
        <p:spPr bwMode="auto">
          <a:xfrm>
            <a:off x="359024" y="620688"/>
            <a:ext cx="8784976" cy="3240360"/>
          </a:xfrm>
          <a:prstGeom prst="rect">
            <a:avLst/>
          </a:prstGeom>
          <a:noFill/>
          <a:ln w="9525">
            <a:noFill/>
            <a:miter lim="800000"/>
            <a:headEnd/>
            <a:tailEnd/>
          </a:ln>
        </p:spPr>
      </p:pic>
      <p:sp>
        <p:nvSpPr>
          <p:cNvPr id="6" name="Tekstvak 5"/>
          <p:cNvSpPr txBox="1"/>
          <p:nvPr/>
        </p:nvSpPr>
        <p:spPr>
          <a:xfrm>
            <a:off x="467544" y="4293096"/>
            <a:ext cx="7920880" cy="2585323"/>
          </a:xfrm>
          <a:prstGeom prst="rect">
            <a:avLst/>
          </a:prstGeom>
          <a:noFill/>
        </p:spPr>
        <p:txBody>
          <a:bodyPr wrap="square" rtlCol="0">
            <a:spAutoFit/>
          </a:bodyPr>
          <a:lstStyle/>
          <a:p>
            <a:r>
              <a:rPr lang="nl-BE" i="1" dirty="0" err="1" smtClean="0">
                <a:solidFill>
                  <a:schemeClr val="accent3">
                    <a:lumMod val="50000"/>
                  </a:schemeClr>
                </a:solidFill>
                <a:latin typeface="+mj-lt"/>
              </a:rPr>
              <a:t>Outcome</a:t>
            </a:r>
            <a:r>
              <a:rPr lang="nl-BE" i="1" dirty="0" smtClean="0">
                <a:solidFill>
                  <a:schemeClr val="accent3">
                    <a:lumMod val="50000"/>
                  </a:schemeClr>
                </a:solidFill>
                <a:latin typeface="+mj-lt"/>
              </a:rPr>
              <a:t> tools brengen klachten, sociale relaties en/of tevredenheid in kaart vanuit het perspectief van de patiënt. </a:t>
            </a:r>
          </a:p>
          <a:p>
            <a:r>
              <a:rPr lang="nl-BE" i="1" dirty="0" smtClean="0">
                <a:solidFill>
                  <a:schemeClr val="accent3">
                    <a:lumMod val="50000"/>
                  </a:schemeClr>
                </a:solidFill>
                <a:latin typeface="+mj-lt"/>
              </a:rPr>
              <a:t>Door middel van deze herhaalde metingen kan de hulpverlener zicht krijgen op veranderingen die zich al dan niet tijdens de behandeling voltrekken. </a:t>
            </a:r>
          </a:p>
          <a:p>
            <a:r>
              <a:rPr lang="nl-BE" i="1" dirty="0" smtClean="0">
                <a:solidFill>
                  <a:schemeClr val="accent3">
                    <a:lumMod val="50000"/>
                  </a:schemeClr>
                </a:solidFill>
                <a:latin typeface="+mj-lt"/>
              </a:rPr>
              <a:t>De behandeling kan eventueel worden bijgestuurd. </a:t>
            </a:r>
            <a:br>
              <a:rPr lang="nl-BE" i="1" dirty="0" smtClean="0">
                <a:solidFill>
                  <a:schemeClr val="accent3">
                    <a:lumMod val="50000"/>
                  </a:schemeClr>
                </a:solidFill>
                <a:latin typeface="+mj-lt"/>
              </a:rPr>
            </a:br>
            <a:r>
              <a:rPr lang="nl-BE" i="1" dirty="0" smtClean="0">
                <a:solidFill>
                  <a:schemeClr val="accent3">
                    <a:lumMod val="50000"/>
                  </a:schemeClr>
                </a:solidFill>
                <a:latin typeface="+mj-lt"/>
              </a:rPr>
              <a:t>Misschien wel de toekomst..</a:t>
            </a:r>
          </a:p>
          <a:p>
            <a:endParaRPr lang="nl-BE" dirty="0" smtClean="0">
              <a:solidFill>
                <a:schemeClr val="accent3">
                  <a:lumMod val="50000"/>
                </a:schemeClr>
              </a:solidFill>
              <a:latin typeface="+mj-lt"/>
            </a:endParaRPr>
          </a:p>
          <a:p>
            <a:r>
              <a:rPr lang="nl-BE" dirty="0" smtClean="0">
                <a:solidFill>
                  <a:schemeClr val="accent3">
                    <a:lumMod val="50000"/>
                  </a:schemeClr>
                </a:solidFill>
                <a:latin typeface="+mj-lt"/>
              </a:rPr>
              <a:t>-&gt; Workshop 5 </a:t>
            </a:r>
            <a:r>
              <a:rPr lang="nl-BE" dirty="0" smtClean="0">
                <a:solidFill>
                  <a:schemeClr val="accent3">
                    <a:lumMod val="50000"/>
                  </a:schemeClr>
                </a:solidFill>
                <a:latin typeface="+mj-lt"/>
              </a:rPr>
              <a:t>deze namiddag (</a:t>
            </a:r>
            <a:r>
              <a:rPr lang="nl-BE" dirty="0" err="1" smtClean="0">
                <a:solidFill>
                  <a:schemeClr val="accent3">
                    <a:lumMod val="50000"/>
                  </a:schemeClr>
                </a:solidFill>
                <a:latin typeface="+mj-lt"/>
              </a:rPr>
              <a:t>Stefaan</a:t>
            </a:r>
            <a:r>
              <a:rPr lang="nl-BE" dirty="0" smtClean="0">
                <a:solidFill>
                  <a:schemeClr val="accent3">
                    <a:lumMod val="50000"/>
                  </a:schemeClr>
                </a:solidFill>
                <a:latin typeface="+mj-lt"/>
              </a:rPr>
              <a:t> </a:t>
            </a:r>
            <a:r>
              <a:rPr lang="nl-BE" dirty="0" err="1" smtClean="0">
                <a:solidFill>
                  <a:schemeClr val="accent3">
                    <a:lumMod val="50000"/>
                  </a:schemeClr>
                </a:solidFill>
                <a:latin typeface="+mj-lt"/>
              </a:rPr>
              <a:t>Baert</a:t>
            </a:r>
            <a:r>
              <a:rPr lang="nl-BE" dirty="0" smtClean="0">
                <a:solidFill>
                  <a:schemeClr val="accent3">
                    <a:lumMod val="50000"/>
                  </a:schemeClr>
                </a:solidFill>
                <a:latin typeface="+mj-lt"/>
              </a:rPr>
              <a:t>) </a:t>
            </a:r>
            <a:r>
              <a:rPr lang="nl-BE" dirty="0" smtClean="0"/>
              <a:t/>
            </a:r>
            <a:br>
              <a:rPr lang="nl-BE" dirty="0" smtClean="0"/>
            </a:br>
            <a:r>
              <a:rPr lang="nl-BE" b="1" dirty="0" smtClean="0"/>
              <a:t> </a:t>
            </a:r>
            <a:endParaRPr lang="nl-B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560" y="332656"/>
            <a:ext cx="8229600" cy="1143000"/>
          </a:xfrm>
        </p:spPr>
        <p:txBody>
          <a:bodyPr/>
          <a:lstStyle/>
          <a:p>
            <a:r>
              <a:rPr lang="nl-BE" dirty="0" smtClean="0"/>
              <a:t>Conclusies </a:t>
            </a:r>
            <a:r>
              <a:rPr lang="nl-BE" sz="2400" dirty="0" smtClean="0"/>
              <a:t>(1/3)</a:t>
            </a:r>
            <a:endParaRPr lang="nl-BE" sz="2400" dirty="0"/>
          </a:p>
        </p:txBody>
      </p:sp>
      <p:sp>
        <p:nvSpPr>
          <p:cNvPr id="3" name="Tijdelijke aanduiding voor inhoud 2"/>
          <p:cNvSpPr>
            <a:spLocks noGrp="1"/>
          </p:cNvSpPr>
          <p:nvPr>
            <p:ph idx="1"/>
          </p:nvPr>
        </p:nvSpPr>
        <p:spPr>
          <a:xfrm>
            <a:off x="0" y="1628800"/>
            <a:ext cx="9505056" cy="4525963"/>
          </a:xfrm>
        </p:spPr>
        <p:txBody>
          <a:bodyPr/>
          <a:lstStyle/>
          <a:p>
            <a:r>
              <a:rPr lang="nl-BE" dirty="0" smtClean="0"/>
              <a:t> We beschikken over een </a:t>
            </a:r>
            <a:r>
              <a:rPr lang="nl-BE" dirty="0" smtClean="0"/>
              <a:t>uitgebreide update              van </a:t>
            </a:r>
            <a:r>
              <a:rPr lang="nl-BE" dirty="0" smtClean="0"/>
              <a:t>het testgebruik in Vlaanderen (anno 2010)</a:t>
            </a:r>
          </a:p>
          <a:p>
            <a:endParaRPr lang="nl-BE" dirty="0" smtClean="0"/>
          </a:p>
          <a:p>
            <a:r>
              <a:rPr lang="nl-BE" dirty="0" smtClean="0"/>
              <a:t>Bij het in kaart brengen blijkt:</a:t>
            </a:r>
          </a:p>
          <a:p>
            <a:pPr lvl="1"/>
            <a:r>
              <a:rPr lang="nl-BE" dirty="0" smtClean="0"/>
              <a:t>&gt; enorme diversiteit </a:t>
            </a:r>
            <a:r>
              <a:rPr lang="nl-BE" dirty="0" err="1" smtClean="0"/>
              <a:t>nl</a:t>
            </a:r>
            <a:r>
              <a:rPr lang="nl-BE" dirty="0" smtClean="0"/>
              <a:t>. &gt; 500 tests!!</a:t>
            </a:r>
          </a:p>
          <a:p>
            <a:pPr lvl="1"/>
            <a:endParaRPr lang="nl-BE" dirty="0" smtClean="0"/>
          </a:p>
          <a:p>
            <a:r>
              <a:rPr lang="nl-BE" dirty="0" smtClean="0"/>
              <a:t>Kwaliteit </a:t>
            </a:r>
            <a:r>
              <a:rPr lang="nl-BE" sz="2400" dirty="0" smtClean="0"/>
              <a:t>(meetpretentie &amp; psychometrische kenmerken) </a:t>
            </a:r>
            <a:r>
              <a:rPr lang="nl-BE" dirty="0" smtClean="0"/>
              <a:t>maximum </a:t>
            </a:r>
            <a:r>
              <a:rPr lang="nl-BE" dirty="0" smtClean="0"/>
              <a:t>acceptabel </a:t>
            </a:r>
            <a:r>
              <a:rPr lang="nl-BE" dirty="0" smtClean="0"/>
              <a:t>bij </a:t>
            </a:r>
            <a:r>
              <a:rPr lang="nl-BE" dirty="0" smtClean="0">
                <a:solidFill>
                  <a:srgbClr val="FF0000"/>
                </a:solidFill>
              </a:rPr>
              <a:t>¼</a:t>
            </a:r>
            <a:r>
              <a:rPr lang="nl-BE" dirty="0" smtClean="0"/>
              <a:t> gehanteerde tests </a:t>
            </a:r>
            <a:r>
              <a:rPr lang="nl-BE" dirty="0" err="1" smtClean="0"/>
              <a:t>én</a:t>
            </a:r>
            <a:r>
              <a:rPr lang="nl-BE" dirty="0" smtClean="0"/>
              <a:t>                    kwaliteit primeert vaak niet bij de keuze van ‘n test</a:t>
            </a:r>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25</a:t>
            </a:fld>
            <a:endParaRPr lang="nl-BE"/>
          </a:p>
        </p:txBody>
      </p:sp>
      <p:pic>
        <p:nvPicPr>
          <p:cNvPr id="5" name="Picture 3"/>
          <p:cNvPicPr>
            <a:picLocks noChangeAspect="1"/>
          </p:cNvPicPr>
          <p:nvPr/>
        </p:nvPicPr>
        <p:blipFill>
          <a:blip r:embed="rId2" cstate="print"/>
          <a:stretch>
            <a:fillRect/>
          </a:stretch>
        </p:blipFill>
        <p:spPr>
          <a:xfrm>
            <a:off x="6228184" y="188640"/>
            <a:ext cx="2699792" cy="793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576" y="260648"/>
            <a:ext cx="8229600" cy="1143000"/>
          </a:xfrm>
        </p:spPr>
        <p:txBody>
          <a:bodyPr/>
          <a:lstStyle/>
          <a:p>
            <a:r>
              <a:rPr lang="nl-BE" dirty="0" smtClean="0"/>
              <a:t>Conclusies </a:t>
            </a:r>
            <a:r>
              <a:rPr lang="nl-BE" sz="2400" dirty="0" smtClean="0"/>
              <a:t>(2/3)</a:t>
            </a:r>
            <a:endParaRPr lang="nl-BE" dirty="0"/>
          </a:p>
        </p:txBody>
      </p:sp>
      <p:sp>
        <p:nvSpPr>
          <p:cNvPr id="3" name="Tijdelijke aanduiding voor inhoud 2"/>
          <p:cNvSpPr>
            <a:spLocks noGrp="1"/>
          </p:cNvSpPr>
          <p:nvPr>
            <p:ph idx="1"/>
          </p:nvPr>
        </p:nvSpPr>
        <p:spPr/>
        <p:txBody>
          <a:bodyPr/>
          <a:lstStyle/>
          <a:p>
            <a:r>
              <a:rPr lang="nl-BE" dirty="0" smtClean="0"/>
              <a:t>“Gehechtheid aan ‘oude’ tests”</a:t>
            </a:r>
          </a:p>
          <a:p>
            <a:endParaRPr lang="nl-BE" dirty="0" smtClean="0"/>
          </a:p>
          <a:p>
            <a:r>
              <a:rPr lang="nl-BE" dirty="0" smtClean="0"/>
              <a:t>“Roep” naar recente </a:t>
            </a:r>
            <a:r>
              <a:rPr lang="nl-BE" dirty="0" err="1" smtClean="0"/>
              <a:t>én</a:t>
            </a:r>
            <a:r>
              <a:rPr lang="nl-BE" dirty="0" smtClean="0"/>
              <a:t> Vlaamse normen</a:t>
            </a:r>
          </a:p>
          <a:p>
            <a:endParaRPr lang="nl-BE" dirty="0" smtClean="0"/>
          </a:p>
          <a:p>
            <a:r>
              <a:rPr lang="nl-BE" dirty="0" smtClean="0"/>
              <a:t>“Foute meetlatten” ook voor “populaire” tests</a:t>
            </a:r>
          </a:p>
          <a:p>
            <a:endParaRPr lang="nl-BE" dirty="0" smtClean="0"/>
          </a:p>
          <a:p>
            <a:r>
              <a:rPr lang="nl-BE" dirty="0" smtClean="0"/>
              <a:t>Persoonlijkheid “verouderd” instrumentarium</a:t>
            </a:r>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26</a:t>
            </a:fld>
            <a:endParaRPr lang="nl-BE"/>
          </a:p>
        </p:txBody>
      </p:sp>
      <p:pic>
        <p:nvPicPr>
          <p:cNvPr id="5" name="Picture 3"/>
          <p:cNvPicPr>
            <a:picLocks noChangeAspect="1"/>
          </p:cNvPicPr>
          <p:nvPr/>
        </p:nvPicPr>
        <p:blipFill>
          <a:blip r:embed="rId3" cstate="print"/>
          <a:stretch>
            <a:fillRect/>
          </a:stretch>
        </p:blipFill>
        <p:spPr>
          <a:xfrm>
            <a:off x="5845920" y="188640"/>
            <a:ext cx="3185478"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560" y="332656"/>
            <a:ext cx="8229600" cy="1143000"/>
          </a:xfrm>
        </p:spPr>
        <p:txBody>
          <a:bodyPr/>
          <a:lstStyle/>
          <a:p>
            <a:r>
              <a:rPr lang="nl-BE" dirty="0" smtClean="0"/>
              <a:t>Conclusies </a:t>
            </a:r>
            <a:r>
              <a:rPr lang="nl-BE" sz="2400" dirty="0" smtClean="0"/>
              <a:t>(3/3)</a:t>
            </a:r>
            <a:endParaRPr lang="nl-BE" dirty="0"/>
          </a:p>
        </p:txBody>
      </p:sp>
      <p:sp>
        <p:nvSpPr>
          <p:cNvPr id="3" name="Tijdelijke aanduiding voor inhoud 2"/>
          <p:cNvSpPr>
            <a:spLocks noGrp="1"/>
          </p:cNvSpPr>
          <p:nvPr>
            <p:ph idx="1"/>
          </p:nvPr>
        </p:nvSpPr>
        <p:spPr>
          <a:xfrm>
            <a:off x="276672" y="1556792"/>
            <a:ext cx="8867328" cy="4525963"/>
          </a:xfrm>
        </p:spPr>
        <p:txBody>
          <a:bodyPr/>
          <a:lstStyle/>
          <a:p>
            <a:r>
              <a:rPr lang="nl-BE" dirty="0" smtClean="0"/>
              <a:t>Tekort aan instrumenten voor specifieke doelgroepen (bv. verstandelijke beperking)</a:t>
            </a:r>
          </a:p>
          <a:p>
            <a:r>
              <a:rPr lang="nl-BE" dirty="0" smtClean="0"/>
              <a:t>Analogie groot met de situatie “rondvraag 2002”,            </a:t>
            </a:r>
            <a:r>
              <a:rPr lang="nl-BE" sz="2800" dirty="0" smtClean="0"/>
              <a:t>enkel ‘n paar nieuwe instrumenten ingang gevonden.. </a:t>
            </a:r>
          </a:p>
          <a:p>
            <a:r>
              <a:rPr lang="nl-BE" dirty="0" smtClean="0"/>
              <a:t>Open vragen:</a:t>
            </a:r>
          </a:p>
          <a:p>
            <a:pPr>
              <a:buNone/>
            </a:pPr>
            <a:r>
              <a:rPr lang="nl-BE" sz="2800" dirty="0" smtClean="0"/>
              <a:t>-</a:t>
            </a:r>
            <a:r>
              <a:rPr lang="nl-BE" dirty="0" smtClean="0"/>
              <a:t>   </a:t>
            </a:r>
            <a:r>
              <a:rPr lang="nl-BE" sz="2800" dirty="0" smtClean="0"/>
              <a:t>zal protocollering (bv. VAPH –PRODIA) het testgebruik beïnvloeden??</a:t>
            </a:r>
          </a:p>
          <a:p>
            <a:pPr>
              <a:buFontTx/>
              <a:buChar char="-"/>
            </a:pPr>
            <a:r>
              <a:rPr lang="nl-BE" sz="2800" dirty="0" smtClean="0"/>
              <a:t>z</a:t>
            </a:r>
            <a:r>
              <a:rPr lang="nl-BE" sz="2800" dirty="0" smtClean="0"/>
              <a:t>al meer </a:t>
            </a:r>
            <a:r>
              <a:rPr lang="nl-BE" sz="2800" dirty="0" smtClean="0"/>
              <a:t>“handelingsgericht werken</a:t>
            </a:r>
            <a:r>
              <a:rPr lang="nl-BE" sz="2800" dirty="0" smtClean="0"/>
              <a:t>” invloed hebben??</a:t>
            </a:r>
            <a:endParaRPr lang="nl-BE" sz="2800" dirty="0" smtClean="0"/>
          </a:p>
          <a:p>
            <a:pPr>
              <a:buFontTx/>
              <a:buChar char="-"/>
            </a:pPr>
            <a:r>
              <a:rPr lang="nl-BE" sz="2800" dirty="0" smtClean="0"/>
              <a:t>z</a:t>
            </a:r>
            <a:r>
              <a:rPr lang="nl-BE" sz="2800" dirty="0" smtClean="0"/>
              <a:t>al de kentering </a:t>
            </a:r>
            <a:r>
              <a:rPr lang="nl-BE" sz="2800" dirty="0" smtClean="0"/>
              <a:t>in “aandacht voor tests” doorzetten??</a:t>
            </a:r>
          </a:p>
          <a:p>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27</a:t>
            </a:fld>
            <a:endParaRPr lang="nl-BE"/>
          </a:p>
        </p:txBody>
      </p:sp>
      <p:pic>
        <p:nvPicPr>
          <p:cNvPr id="5" name="Picture 3"/>
          <p:cNvPicPr>
            <a:picLocks noChangeAspect="1"/>
          </p:cNvPicPr>
          <p:nvPr/>
        </p:nvPicPr>
        <p:blipFill>
          <a:blip r:embed="rId2" cstate="print"/>
          <a:stretch>
            <a:fillRect/>
          </a:stretch>
        </p:blipFill>
        <p:spPr>
          <a:xfrm>
            <a:off x="5845920" y="188640"/>
            <a:ext cx="3185478" cy="93610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9011344" cy="4525963"/>
          </a:xfrm>
        </p:spPr>
        <p:txBody>
          <a:bodyPr/>
          <a:lstStyle/>
          <a:p>
            <a:pPr>
              <a:buNone/>
            </a:pPr>
            <a:r>
              <a:rPr lang="nl-BE" dirty="0" smtClean="0"/>
              <a:t>Er is nood </a:t>
            </a:r>
            <a:r>
              <a:rPr lang="nl-BE" dirty="0" smtClean="0"/>
              <a:t>aan het aansturen verder onderzoek &amp;   nieuwe testadaptaties en –</a:t>
            </a:r>
            <a:r>
              <a:rPr lang="nl-BE" dirty="0" smtClean="0"/>
              <a:t>ontwikkeling</a:t>
            </a:r>
          </a:p>
          <a:p>
            <a:pPr>
              <a:buNone/>
            </a:pPr>
            <a:r>
              <a:rPr lang="nl-BE" dirty="0" smtClean="0"/>
              <a:t>+ Nood aan verdere </a:t>
            </a:r>
            <a:r>
              <a:rPr lang="nl-BE" dirty="0" err="1" smtClean="0"/>
              <a:t>monitoring</a:t>
            </a:r>
            <a:r>
              <a:rPr lang="nl-BE" dirty="0" smtClean="0"/>
              <a:t> </a:t>
            </a:r>
            <a:r>
              <a:rPr lang="nl-BE" dirty="0" err="1" smtClean="0"/>
              <a:t>diagn</a:t>
            </a:r>
            <a:r>
              <a:rPr lang="nl-BE" dirty="0" smtClean="0"/>
              <a:t>. praktijkveld</a:t>
            </a:r>
            <a:endParaRPr lang="nl-BE" dirty="0" smtClean="0"/>
          </a:p>
          <a:p>
            <a:pPr>
              <a:buNone/>
            </a:pPr>
            <a:r>
              <a:rPr lang="nl-BE" dirty="0" smtClean="0"/>
              <a:t>+ Nood aan financiële ondersteuning</a:t>
            </a:r>
          </a:p>
          <a:p>
            <a:pPr>
              <a:buNone/>
            </a:pPr>
            <a:r>
              <a:rPr lang="nl-BE" dirty="0" smtClean="0"/>
              <a:t>+ Nood aan ondersteuning bij doorlichting kwaliteit</a:t>
            </a:r>
          </a:p>
          <a:p>
            <a:pPr>
              <a:buNone/>
            </a:pPr>
            <a:r>
              <a:rPr lang="nl-BE" dirty="0" smtClean="0"/>
              <a:t>+ Nood aan opvolging van vragen in de praktijk</a:t>
            </a:r>
          </a:p>
          <a:p>
            <a:pPr>
              <a:buNone/>
            </a:pPr>
            <a:r>
              <a:rPr lang="nl-BE" sz="4000" dirty="0" smtClean="0"/>
              <a:t>= Nood aan coördinerend, onafhankelijk.. Diagnostisch Centrum</a:t>
            </a:r>
          </a:p>
          <a:p>
            <a:pPr>
              <a:buNone/>
            </a:pPr>
            <a:r>
              <a:rPr lang="nl-BE" dirty="0" smtClean="0"/>
              <a:t>Wordt vervolgd…!!</a:t>
            </a:r>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28</a:t>
            </a:fld>
            <a:endParaRPr lang="nl-BE"/>
          </a:p>
        </p:txBody>
      </p:sp>
      <p:pic>
        <p:nvPicPr>
          <p:cNvPr id="5" name="Picture 3"/>
          <p:cNvPicPr>
            <a:picLocks noChangeAspect="1"/>
          </p:cNvPicPr>
          <p:nvPr/>
        </p:nvPicPr>
        <p:blipFill>
          <a:blip r:embed="rId2" cstate="print"/>
          <a:stretch>
            <a:fillRect/>
          </a:stretch>
        </p:blipFill>
        <p:spPr>
          <a:xfrm>
            <a:off x="4865772" y="188640"/>
            <a:ext cx="4165625" cy="1224136"/>
          </a:xfrm>
          <a:prstGeom prst="rect">
            <a:avLst/>
          </a:prstGeom>
        </p:spPr>
      </p:pic>
      <p:sp>
        <p:nvSpPr>
          <p:cNvPr id="6" name="Titel 5"/>
          <p:cNvSpPr>
            <a:spLocks noGrp="1"/>
          </p:cNvSpPr>
          <p:nvPr>
            <p:ph type="title"/>
          </p:nvPr>
        </p:nvSpPr>
        <p:spPr>
          <a:xfrm>
            <a:off x="-1476672" y="332656"/>
            <a:ext cx="8229600" cy="1143000"/>
          </a:xfrm>
        </p:spPr>
        <p:txBody>
          <a:bodyPr/>
          <a:lstStyle/>
          <a:p>
            <a:r>
              <a:rPr lang="nl-BE" dirty="0" smtClean="0"/>
              <a:t>Besluit..</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Bedankt</a:t>
            </a:r>
            <a:r>
              <a:rPr lang="en-US" dirty="0" smtClean="0"/>
              <a:t>…!</a:t>
            </a:r>
            <a:br>
              <a:rPr lang="en-US" dirty="0" smtClean="0"/>
            </a:br>
            <a:r>
              <a:rPr lang="en-US" dirty="0" err="1" smtClean="0"/>
              <a:t>Ook</a:t>
            </a:r>
            <a:r>
              <a:rPr lang="en-US" dirty="0" smtClean="0"/>
              <a:t> </a:t>
            </a:r>
            <a:r>
              <a:rPr lang="en-US" dirty="0" err="1" smtClean="0"/>
              <a:t>aan</a:t>
            </a:r>
            <a:r>
              <a:rPr lang="en-US" dirty="0" smtClean="0"/>
              <a:t> </a:t>
            </a:r>
            <a:r>
              <a:rPr lang="en-US" dirty="0" err="1" smtClean="0"/>
              <a:t>alle</a:t>
            </a:r>
            <a:r>
              <a:rPr lang="en-US" dirty="0" smtClean="0"/>
              <a:t> </a:t>
            </a:r>
            <a:r>
              <a:rPr lang="en-US" dirty="0" err="1" smtClean="0"/>
              <a:t>respondenten</a:t>
            </a:r>
            <a:r>
              <a:rPr lang="en-US" dirty="0" smtClean="0"/>
              <a:t> </a:t>
            </a:r>
            <a:r>
              <a:rPr lang="en-US" dirty="0" smtClean="0">
                <a:sym typeface="Wingdings" pitchFamily="2" charset="2"/>
              </a:rPr>
              <a:t> !</a:t>
            </a:r>
            <a:endParaRPr lang="en-US" dirty="0"/>
          </a:p>
        </p:txBody>
      </p:sp>
      <p:sp>
        <p:nvSpPr>
          <p:cNvPr id="6" name="Content Placeholder 5"/>
          <p:cNvSpPr>
            <a:spLocks noGrp="1"/>
          </p:cNvSpPr>
          <p:nvPr>
            <p:ph sz="half" idx="1"/>
          </p:nvPr>
        </p:nvSpPr>
        <p:spPr>
          <a:xfrm>
            <a:off x="457200" y="1600200"/>
            <a:ext cx="2026568" cy="4525963"/>
          </a:xfrm>
        </p:spPr>
        <p:txBody>
          <a:bodyPr>
            <a:normAutofit/>
          </a:bodyPr>
          <a:lstStyle/>
          <a:p>
            <a:pPr marL="0" indent="0">
              <a:buNone/>
            </a:pPr>
            <a:r>
              <a:rPr lang="en-US" sz="900" dirty="0"/>
              <a:t>A-</a:t>
            </a:r>
            <a:r>
              <a:rPr lang="en-US" sz="900" dirty="0" err="1"/>
              <a:t>dienst</a:t>
            </a:r>
            <a:r>
              <a:rPr lang="en-US" sz="900" dirty="0"/>
              <a:t> AZ </a:t>
            </a:r>
            <a:r>
              <a:rPr lang="en-US" sz="900" dirty="0" err="1"/>
              <a:t>Sint-Blasius</a:t>
            </a:r>
            <a:r>
              <a:rPr lang="en-US" sz="900" dirty="0"/>
              <a:t> </a:t>
            </a:r>
            <a:r>
              <a:rPr lang="en-US" sz="900" dirty="0" err="1"/>
              <a:t>Dendermonde</a:t>
            </a:r>
            <a:r>
              <a:rPr lang="en-US" sz="900" dirty="0"/>
              <a:t> ARC De </a:t>
            </a:r>
            <a:r>
              <a:rPr lang="en-US" sz="900" dirty="0" err="1"/>
              <a:t>Locomotief</a:t>
            </a:r>
            <a:r>
              <a:rPr lang="en-US" sz="900" dirty="0"/>
              <a:t> Ave Regina </a:t>
            </a:r>
            <a:r>
              <a:rPr lang="en-US" sz="900" dirty="0" err="1"/>
              <a:t>vzw</a:t>
            </a:r>
            <a:r>
              <a:rPr lang="en-US" sz="900" dirty="0"/>
              <a:t> AZ </a:t>
            </a:r>
            <a:r>
              <a:rPr lang="en-US" sz="900" dirty="0" err="1"/>
              <a:t>Sint</a:t>
            </a:r>
            <a:r>
              <a:rPr lang="en-US" sz="900" dirty="0"/>
              <a:t> - </a:t>
            </a:r>
            <a:r>
              <a:rPr lang="en-US" sz="900" dirty="0" err="1"/>
              <a:t>Augustinus</a:t>
            </a:r>
            <a:r>
              <a:rPr lang="en-US" sz="900" dirty="0"/>
              <a:t> </a:t>
            </a:r>
            <a:r>
              <a:rPr lang="en-US" sz="900" dirty="0" err="1"/>
              <a:t>Veurne</a:t>
            </a:r>
            <a:r>
              <a:rPr lang="en-US" sz="900" dirty="0"/>
              <a:t> - PAAZ AZ </a:t>
            </a:r>
            <a:r>
              <a:rPr lang="en-US" sz="900" dirty="0" err="1"/>
              <a:t>Sint-Blasius</a:t>
            </a:r>
            <a:r>
              <a:rPr lang="en-US" sz="900" dirty="0"/>
              <a:t> </a:t>
            </a:r>
            <a:r>
              <a:rPr lang="en-US" sz="900" dirty="0" err="1"/>
              <a:t>Dendermonde</a:t>
            </a:r>
            <a:r>
              <a:rPr lang="en-US" sz="900" dirty="0"/>
              <a:t> </a:t>
            </a:r>
            <a:r>
              <a:rPr lang="en-US" sz="900" dirty="0" err="1"/>
              <a:t>Beschut</a:t>
            </a:r>
            <a:r>
              <a:rPr lang="en-US" sz="900" dirty="0"/>
              <a:t> </a:t>
            </a:r>
            <a:r>
              <a:rPr lang="en-US" sz="900" dirty="0" err="1"/>
              <a:t>Wonen</a:t>
            </a:r>
            <a:r>
              <a:rPr lang="en-US" sz="900" dirty="0"/>
              <a:t> De </a:t>
            </a:r>
            <a:r>
              <a:rPr lang="en-US" sz="900" dirty="0" err="1"/>
              <a:t>Hulster</a:t>
            </a:r>
            <a:r>
              <a:rPr lang="en-US" sz="900" dirty="0"/>
              <a:t> </a:t>
            </a:r>
            <a:r>
              <a:rPr lang="en-US" sz="900" dirty="0" err="1"/>
              <a:t>Beschut</a:t>
            </a:r>
            <a:r>
              <a:rPr lang="en-US" sz="900" dirty="0"/>
              <a:t> </a:t>
            </a:r>
            <a:r>
              <a:rPr lang="en-US" sz="900" dirty="0" err="1"/>
              <a:t>Wonen</a:t>
            </a:r>
            <a:r>
              <a:rPr lang="en-US" sz="900" dirty="0"/>
              <a:t> Roeselare- </a:t>
            </a:r>
            <a:r>
              <a:rPr lang="en-US" sz="900" dirty="0" err="1"/>
              <a:t>Tielt</a:t>
            </a:r>
            <a:r>
              <a:rPr lang="en-US" sz="900" dirty="0"/>
              <a:t> Bolt, Centrum </a:t>
            </a:r>
            <a:r>
              <a:rPr lang="en-US" sz="900" dirty="0" err="1"/>
              <a:t>voor</a:t>
            </a:r>
            <a:r>
              <a:rPr lang="en-US" sz="900" dirty="0"/>
              <a:t> </a:t>
            </a:r>
            <a:r>
              <a:rPr lang="en-US" sz="900" dirty="0" err="1"/>
              <a:t>Ambulante</a:t>
            </a:r>
            <a:r>
              <a:rPr lang="en-US" sz="900" dirty="0"/>
              <a:t> </a:t>
            </a:r>
            <a:r>
              <a:rPr lang="en-US" sz="900" dirty="0" err="1"/>
              <a:t>Revalidatie</a:t>
            </a:r>
            <a:r>
              <a:rPr lang="en-US" sz="900" dirty="0"/>
              <a:t>  </a:t>
            </a:r>
            <a:r>
              <a:rPr lang="en-US" sz="900" dirty="0" err="1"/>
              <a:t>vzw</a:t>
            </a:r>
            <a:r>
              <a:rPr lang="en-US" sz="900" dirty="0"/>
              <a:t> C.S.T.- Genk </a:t>
            </a:r>
            <a:r>
              <a:rPr lang="en-US" sz="900" dirty="0" err="1"/>
              <a:t>vzw</a:t>
            </a:r>
            <a:r>
              <a:rPr lang="en-US" sz="900" dirty="0"/>
              <a:t> </a:t>
            </a:r>
            <a:r>
              <a:rPr lang="en-US" sz="900" dirty="0" err="1"/>
              <a:t>Cador</a:t>
            </a:r>
            <a:r>
              <a:rPr lang="en-US" sz="900" dirty="0"/>
              <a:t> </a:t>
            </a:r>
            <a:r>
              <a:rPr lang="en-US" sz="900" dirty="0" err="1"/>
              <a:t>Oost-Vlaanderen</a:t>
            </a:r>
            <a:r>
              <a:rPr lang="en-US" sz="900" dirty="0"/>
              <a:t> Car </a:t>
            </a:r>
            <a:r>
              <a:rPr lang="en-US" sz="900" dirty="0" err="1"/>
              <a:t>Drongen</a:t>
            </a:r>
            <a:r>
              <a:rPr lang="en-US" sz="900" dirty="0"/>
              <a:t> centrum </a:t>
            </a:r>
            <a:r>
              <a:rPr lang="en-US" sz="900" dirty="0" err="1"/>
              <a:t>ambulante</a:t>
            </a:r>
            <a:r>
              <a:rPr lang="en-US" sz="900" dirty="0"/>
              <a:t> </a:t>
            </a:r>
            <a:r>
              <a:rPr lang="en-US" sz="900" dirty="0" err="1"/>
              <a:t>revalidatie</a:t>
            </a:r>
            <a:r>
              <a:rPr lang="en-US" sz="900" dirty="0"/>
              <a:t> De </a:t>
            </a:r>
            <a:r>
              <a:rPr lang="en-US" sz="900" dirty="0" err="1"/>
              <a:t>Hert</a:t>
            </a:r>
            <a:r>
              <a:rPr lang="en-US" sz="900" dirty="0"/>
              <a:t> Centrum </a:t>
            </a:r>
            <a:r>
              <a:rPr lang="en-US" sz="900" dirty="0" err="1"/>
              <a:t>Ganspoel</a:t>
            </a:r>
            <a:r>
              <a:rPr lang="en-US" sz="900" dirty="0"/>
              <a:t> Centrum </a:t>
            </a:r>
            <a:r>
              <a:rPr lang="en-US" sz="900" dirty="0" err="1"/>
              <a:t>Ganspoel</a:t>
            </a:r>
            <a:r>
              <a:rPr lang="en-US" sz="900" dirty="0"/>
              <a:t> Centrum </a:t>
            </a:r>
            <a:r>
              <a:rPr lang="en-US" sz="900" dirty="0" err="1"/>
              <a:t>voor</a:t>
            </a:r>
            <a:r>
              <a:rPr lang="en-US" sz="900" dirty="0"/>
              <a:t> </a:t>
            </a:r>
            <a:r>
              <a:rPr lang="en-US" sz="900" dirty="0" err="1"/>
              <a:t>leerlingenbegeleiding</a:t>
            </a:r>
            <a:r>
              <a:rPr lang="en-US" sz="900" dirty="0"/>
              <a:t> </a:t>
            </a:r>
            <a:r>
              <a:rPr lang="en-US" sz="900" dirty="0" err="1" smtClean="0"/>
              <a:t>Deinze</a:t>
            </a:r>
            <a:r>
              <a:rPr lang="en-US" sz="900" dirty="0" smtClean="0"/>
              <a:t> -</a:t>
            </a:r>
            <a:r>
              <a:rPr lang="en-US" sz="900" dirty="0" err="1" smtClean="0"/>
              <a:t>Eeklo</a:t>
            </a:r>
            <a:r>
              <a:rPr lang="en-US" sz="900" dirty="0" smtClean="0"/>
              <a:t> Centrum </a:t>
            </a:r>
            <a:r>
              <a:rPr lang="en-US" sz="900" dirty="0" err="1"/>
              <a:t>voor</a:t>
            </a:r>
            <a:r>
              <a:rPr lang="en-US" sz="900" dirty="0"/>
              <a:t> </a:t>
            </a:r>
            <a:r>
              <a:rPr lang="en-US" sz="900" dirty="0" err="1"/>
              <a:t>Ontwikkelingsstoornissen</a:t>
            </a:r>
            <a:r>
              <a:rPr lang="en-US" sz="900" dirty="0"/>
              <a:t> - Gent centrum </a:t>
            </a:r>
            <a:r>
              <a:rPr lang="en-US" sz="900" dirty="0" err="1"/>
              <a:t>voor</a:t>
            </a:r>
            <a:r>
              <a:rPr lang="en-US" sz="900" dirty="0"/>
              <a:t> </a:t>
            </a:r>
            <a:r>
              <a:rPr lang="en-US" sz="900" dirty="0" err="1"/>
              <a:t>taal</a:t>
            </a:r>
            <a:r>
              <a:rPr lang="en-US" sz="900" dirty="0"/>
              <a:t>- en </a:t>
            </a:r>
            <a:r>
              <a:rPr lang="en-US" sz="900" dirty="0" err="1"/>
              <a:t>ontwikkelingsproblemen</a:t>
            </a:r>
            <a:r>
              <a:rPr lang="en-US" sz="900" dirty="0"/>
              <a:t> CGG Largo CGG Largo </a:t>
            </a:r>
            <a:r>
              <a:rPr lang="en-US" sz="900" dirty="0" err="1"/>
              <a:t>Cgg</a:t>
            </a:r>
            <a:r>
              <a:rPr lang="en-US" sz="900" dirty="0"/>
              <a:t> Largo </a:t>
            </a:r>
            <a:r>
              <a:rPr lang="en-US" sz="900" dirty="0" err="1"/>
              <a:t>Veurne</a:t>
            </a:r>
            <a:r>
              <a:rPr lang="en-US" sz="900" dirty="0"/>
              <a:t> </a:t>
            </a:r>
            <a:r>
              <a:rPr lang="en-US" sz="900" dirty="0" err="1"/>
              <a:t>cgg</a:t>
            </a:r>
            <a:r>
              <a:rPr lang="en-US" sz="900" dirty="0"/>
              <a:t> </a:t>
            </a:r>
            <a:r>
              <a:rPr lang="en-US" sz="900" dirty="0" err="1"/>
              <a:t>ninove</a:t>
            </a:r>
            <a:r>
              <a:rPr lang="en-US" sz="900" dirty="0"/>
              <a:t> CGG </a:t>
            </a:r>
            <a:r>
              <a:rPr lang="en-US" sz="900" dirty="0" err="1"/>
              <a:t>Noord</a:t>
            </a:r>
            <a:r>
              <a:rPr lang="en-US" sz="900" dirty="0"/>
              <a:t>-West-</a:t>
            </a:r>
            <a:r>
              <a:rPr lang="en-US" sz="900" dirty="0" err="1"/>
              <a:t>Vlaanderen</a:t>
            </a:r>
            <a:r>
              <a:rPr lang="en-US" sz="900" dirty="0"/>
              <a:t> (</a:t>
            </a:r>
            <a:r>
              <a:rPr lang="en-US" sz="900" dirty="0" err="1"/>
              <a:t>kinderdienst</a:t>
            </a:r>
            <a:r>
              <a:rPr lang="en-US" sz="900" dirty="0"/>
              <a:t>) CGG </a:t>
            </a:r>
            <a:r>
              <a:rPr lang="en-US" sz="900" dirty="0" err="1"/>
              <a:t>Waas</a:t>
            </a:r>
            <a:r>
              <a:rPr lang="en-US" sz="900" dirty="0"/>
              <a:t> &amp; </a:t>
            </a:r>
            <a:r>
              <a:rPr lang="en-US" sz="900" dirty="0" err="1"/>
              <a:t>Dender</a:t>
            </a:r>
            <a:r>
              <a:rPr lang="en-US" sz="900" dirty="0"/>
              <a:t> </a:t>
            </a:r>
            <a:r>
              <a:rPr lang="en-US" sz="900" dirty="0" err="1"/>
              <a:t>vestiging</a:t>
            </a:r>
            <a:r>
              <a:rPr lang="en-US" sz="900" dirty="0"/>
              <a:t> </a:t>
            </a:r>
            <a:r>
              <a:rPr lang="en-US" sz="900" dirty="0" err="1"/>
              <a:t>Dendermonde</a:t>
            </a:r>
            <a:r>
              <a:rPr lang="en-US" sz="900" dirty="0"/>
              <a:t> CGGZ Brussel </a:t>
            </a:r>
            <a:r>
              <a:rPr lang="en-US" sz="900" dirty="0" err="1"/>
              <a:t>Oudergem</a:t>
            </a:r>
            <a:r>
              <a:rPr lang="en-US" sz="900" dirty="0"/>
              <a:t> CHS </a:t>
            </a:r>
            <a:r>
              <a:rPr lang="en-US" sz="900" dirty="0" err="1"/>
              <a:t>revalidatiecentrum</a:t>
            </a:r>
            <a:r>
              <a:rPr lang="en-US" sz="900" dirty="0"/>
              <a:t> </a:t>
            </a:r>
            <a:r>
              <a:rPr lang="en-US" sz="900" dirty="0" err="1"/>
              <a:t>Sint</a:t>
            </a:r>
            <a:r>
              <a:rPr lang="en-US" sz="900" dirty="0"/>
              <a:t> </a:t>
            </a:r>
            <a:r>
              <a:rPr lang="en-US" sz="900" dirty="0" err="1"/>
              <a:t>Lambrechts</a:t>
            </a:r>
            <a:r>
              <a:rPr lang="en-US" sz="900" dirty="0"/>
              <a:t> </a:t>
            </a:r>
            <a:r>
              <a:rPr lang="en-US" sz="900" dirty="0" err="1"/>
              <a:t>Woluwe</a:t>
            </a:r>
            <a:r>
              <a:rPr lang="en-US" sz="900" dirty="0"/>
              <a:t> CLB CLB 't KOMPAS CLB 9 van het GO! </a:t>
            </a:r>
            <a:r>
              <a:rPr lang="en-US" sz="900" dirty="0" err="1"/>
              <a:t>Mechelen</a:t>
            </a:r>
            <a:r>
              <a:rPr lang="en-US" sz="900" dirty="0"/>
              <a:t> CLB ami1 CLB </a:t>
            </a:r>
            <a:r>
              <a:rPr lang="en-US" sz="900" dirty="0" err="1"/>
              <a:t>Brugge</a:t>
            </a:r>
            <a:r>
              <a:rPr lang="en-US" sz="900" dirty="0"/>
              <a:t>(n) </a:t>
            </a:r>
            <a:r>
              <a:rPr lang="en-US" sz="900" dirty="0" err="1"/>
              <a:t>vestiging</a:t>
            </a:r>
            <a:r>
              <a:rPr lang="en-US" sz="900" dirty="0"/>
              <a:t> </a:t>
            </a:r>
            <a:r>
              <a:rPr lang="en-US" sz="900" dirty="0" err="1"/>
              <a:t>secundair</a:t>
            </a:r>
            <a:r>
              <a:rPr lang="en-US" sz="900" dirty="0"/>
              <a:t> CLB De Ring Halle CLB </a:t>
            </a:r>
            <a:r>
              <a:rPr lang="en-US" sz="900" dirty="0" err="1"/>
              <a:t>Dendermonde</a:t>
            </a:r>
            <a:r>
              <a:rPr lang="en-US" sz="900" dirty="0"/>
              <a:t> CLB </a:t>
            </a:r>
            <a:r>
              <a:rPr lang="en-US" sz="900" dirty="0" err="1"/>
              <a:t>Dendermonde</a:t>
            </a:r>
            <a:r>
              <a:rPr lang="en-US" sz="900" dirty="0"/>
              <a:t> CLB GO! </a:t>
            </a:r>
            <a:r>
              <a:rPr lang="en-US" sz="900" dirty="0" err="1"/>
              <a:t>Brasschaat</a:t>
            </a:r>
            <a:r>
              <a:rPr lang="en-US" sz="900" dirty="0"/>
              <a:t> CLB GO! </a:t>
            </a:r>
            <a:r>
              <a:rPr lang="en-US" sz="900" dirty="0" err="1"/>
              <a:t>Dendermonde</a:t>
            </a:r>
            <a:r>
              <a:rPr lang="en-US" sz="900" dirty="0"/>
              <a:t> CLB GO! </a:t>
            </a:r>
            <a:r>
              <a:rPr lang="en-US" sz="900" dirty="0" err="1"/>
              <a:t>westhoek</a:t>
            </a:r>
            <a:r>
              <a:rPr lang="en-US" sz="900" dirty="0"/>
              <a:t> </a:t>
            </a:r>
            <a:r>
              <a:rPr lang="en-US" sz="900" dirty="0" err="1"/>
              <a:t>clb</a:t>
            </a:r>
            <a:r>
              <a:rPr lang="en-US" sz="900" dirty="0"/>
              <a:t> </a:t>
            </a:r>
            <a:r>
              <a:rPr lang="en-US" sz="900" dirty="0" err="1"/>
              <a:t>Groeninge</a:t>
            </a:r>
            <a:r>
              <a:rPr lang="en-US" sz="900" dirty="0"/>
              <a:t> CLB </a:t>
            </a:r>
            <a:r>
              <a:rPr lang="en-US" sz="900" dirty="0" err="1"/>
              <a:t>Groeninge</a:t>
            </a:r>
            <a:r>
              <a:rPr lang="en-US" sz="900" dirty="0"/>
              <a:t> CLB Het </a:t>
            </a:r>
            <a:r>
              <a:rPr lang="en-US" sz="900" dirty="0" err="1"/>
              <a:t>Kompas</a:t>
            </a:r>
            <a:r>
              <a:rPr lang="en-US" sz="900" dirty="0"/>
              <a:t> (</a:t>
            </a:r>
            <a:r>
              <a:rPr lang="en-US" sz="900" dirty="0" err="1"/>
              <a:t>enkel</a:t>
            </a:r>
            <a:r>
              <a:rPr lang="en-US" sz="900" dirty="0"/>
              <a:t> </a:t>
            </a:r>
            <a:r>
              <a:rPr lang="en-US" sz="900" dirty="0" err="1"/>
              <a:t>niveau</a:t>
            </a:r>
            <a:r>
              <a:rPr lang="en-US" sz="900" dirty="0"/>
              <a:t> </a:t>
            </a:r>
            <a:r>
              <a:rPr lang="en-US" sz="900" dirty="0" err="1"/>
              <a:t>buitengewoon</a:t>
            </a:r>
            <a:r>
              <a:rPr lang="en-US" sz="900" dirty="0"/>
              <a:t> </a:t>
            </a:r>
            <a:r>
              <a:rPr lang="en-US" sz="900" dirty="0" err="1"/>
              <a:t>onderwijs</a:t>
            </a:r>
            <a:r>
              <a:rPr lang="en-US" sz="900" dirty="0"/>
              <a:t>) CLB </a:t>
            </a:r>
            <a:r>
              <a:rPr lang="en-US" sz="900" dirty="0" err="1"/>
              <a:t>Leieland</a:t>
            </a:r>
            <a:r>
              <a:rPr lang="en-US" sz="900" dirty="0"/>
              <a:t> CLB </a:t>
            </a:r>
            <a:r>
              <a:rPr lang="en-US" sz="900" dirty="0" err="1" smtClean="0"/>
              <a:t>Poperinge</a:t>
            </a:r>
            <a:endParaRPr lang="en-US" sz="900" dirty="0"/>
          </a:p>
        </p:txBody>
      </p:sp>
      <p:sp>
        <p:nvSpPr>
          <p:cNvPr id="7" name="Content Placeholder 6"/>
          <p:cNvSpPr>
            <a:spLocks noGrp="1"/>
          </p:cNvSpPr>
          <p:nvPr>
            <p:ph sz="half" idx="2"/>
          </p:nvPr>
        </p:nvSpPr>
        <p:spPr>
          <a:xfrm>
            <a:off x="2555123" y="1600200"/>
            <a:ext cx="2012032" cy="4525963"/>
          </a:xfrm>
        </p:spPr>
        <p:txBody>
          <a:bodyPr>
            <a:normAutofit/>
          </a:bodyPr>
          <a:lstStyle/>
          <a:p>
            <a:pPr marL="0" indent="0">
              <a:buNone/>
            </a:pPr>
            <a:r>
              <a:rPr lang="en-US" sz="900" dirty="0"/>
              <a:t>CLB Roeselare CLB </a:t>
            </a:r>
            <a:r>
              <a:rPr lang="en-US" sz="900" dirty="0" err="1"/>
              <a:t>Veurne</a:t>
            </a:r>
            <a:r>
              <a:rPr lang="en-US" sz="900" dirty="0"/>
              <a:t> - </a:t>
            </a:r>
            <a:r>
              <a:rPr lang="en-US" sz="900" dirty="0" err="1"/>
              <a:t>Diksmuide</a:t>
            </a:r>
            <a:r>
              <a:rPr lang="en-US" sz="900" dirty="0"/>
              <a:t> - </a:t>
            </a:r>
            <a:r>
              <a:rPr lang="en-US" sz="900" dirty="0" err="1"/>
              <a:t>Westkust</a:t>
            </a:r>
            <a:r>
              <a:rPr lang="en-US" sz="900" dirty="0"/>
              <a:t> CLB </a:t>
            </a:r>
            <a:r>
              <a:rPr lang="en-US" sz="900" dirty="0" err="1"/>
              <a:t>Waasland</a:t>
            </a:r>
            <a:r>
              <a:rPr lang="en-US" sz="900" dirty="0"/>
              <a:t> CLB </a:t>
            </a:r>
            <a:r>
              <a:rPr lang="en-US" sz="900" dirty="0" err="1"/>
              <a:t>Waasland</a:t>
            </a:r>
            <a:r>
              <a:rPr lang="en-US" sz="900" dirty="0"/>
              <a:t> CLB </a:t>
            </a:r>
            <a:r>
              <a:rPr lang="en-US" sz="900" dirty="0" err="1"/>
              <a:t>Westhoek</a:t>
            </a:r>
            <a:r>
              <a:rPr lang="en-US" sz="900" dirty="0"/>
              <a:t> CLB </a:t>
            </a:r>
            <a:r>
              <a:rPr lang="en-US" sz="900" dirty="0" err="1"/>
              <a:t>Zuid</a:t>
            </a:r>
            <a:r>
              <a:rPr lang="en-US" sz="900" dirty="0"/>
              <a:t>-Limburg GO! </a:t>
            </a:r>
            <a:r>
              <a:rPr lang="en-US" sz="900" dirty="0" err="1"/>
              <a:t>Consultatiebureaus</a:t>
            </a:r>
            <a:r>
              <a:rPr lang="en-US" sz="900" dirty="0"/>
              <a:t> </a:t>
            </a:r>
            <a:r>
              <a:rPr lang="en-US" sz="900" dirty="0" err="1"/>
              <a:t>Vlaanderen</a:t>
            </a:r>
            <a:r>
              <a:rPr lang="en-US" sz="900" dirty="0"/>
              <a:t> </a:t>
            </a:r>
            <a:r>
              <a:rPr lang="en-US" sz="900" dirty="0" err="1"/>
              <a:t>Consultatiebureaus</a:t>
            </a:r>
            <a:r>
              <a:rPr lang="en-US" sz="900" dirty="0"/>
              <a:t> </a:t>
            </a:r>
            <a:r>
              <a:rPr lang="en-US" sz="900" dirty="0" err="1"/>
              <a:t>voor</a:t>
            </a:r>
            <a:r>
              <a:rPr lang="en-US" sz="900" dirty="0"/>
              <a:t> </a:t>
            </a:r>
            <a:r>
              <a:rPr lang="en-US" sz="900" dirty="0" err="1"/>
              <a:t>Arbeid</a:t>
            </a:r>
            <a:r>
              <a:rPr lang="en-US" sz="900" dirty="0"/>
              <a:t> en </a:t>
            </a:r>
            <a:r>
              <a:rPr lang="en-US" sz="900" dirty="0" err="1"/>
              <a:t>Zorg</a:t>
            </a:r>
            <a:r>
              <a:rPr lang="en-US" sz="900" dirty="0"/>
              <a:t> </a:t>
            </a:r>
            <a:r>
              <a:rPr lang="en-US" sz="900" dirty="0" err="1"/>
              <a:t>Brugge</a:t>
            </a:r>
            <a:r>
              <a:rPr lang="en-US" sz="900" dirty="0"/>
              <a:t> en Oostende </a:t>
            </a:r>
          </a:p>
          <a:p>
            <a:pPr marL="0" indent="0">
              <a:buNone/>
            </a:pPr>
            <a:r>
              <a:rPr lang="en-US" sz="900" dirty="0" smtClean="0"/>
              <a:t>DAGG </a:t>
            </a:r>
            <a:r>
              <a:rPr lang="en-US" sz="900" dirty="0" err="1"/>
              <a:t>Sint-Truiden</a:t>
            </a:r>
            <a:r>
              <a:rPr lang="en-US" sz="900" dirty="0"/>
              <a:t> </a:t>
            </a:r>
            <a:r>
              <a:rPr lang="en-US" sz="900" dirty="0" smtClean="0"/>
              <a:t>De </a:t>
            </a:r>
            <a:r>
              <a:rPr lang="en-US" sz="900" dirty="0" err="1"/>
              <a:t>Drie</a:t>
            </a:r>
            <a:r>
              <a:rPr lang="en-US" sz="900" dirty="0"/>
              <a:t> </a:t>
            </a:r>
            <a:r>
              <a:rPr lang="en-US" sz="900" dirty="0" err="1"/>
              <a:t>Stromen</a:t>
            </a:r>
            <a:r>
              <a:rPr lang="en-US" sz="900" dirty="0"/>
              <a:t> De </a:t>
            </a:r>
            <a:r>
              <a:rPr lang="en-US" sz="900" dirty="0" err="1"/>
              <a:t>Heide</a:t>
            </a:r>
            <a:r>
              <a:rPr lang="en-US" sz="900" dirty="0"/>
              <a:t> </a:t>
            </a:r>
            <a:r>
              <a:rPr lang="en-US" sz="900" dirty="0" err="1"/>
              <a:t>vzw</a:t>
            </a:r>
            <a:r>
              <a:rPr lang="en-US" sz="900" dirty="0"/>
              <a:t> De </a:t>
            </a:r>
            <a:r>
              <a:rPr lang="en-US" sz="900" dirty="0" err="1"/>
              <a:t>Klinker</a:t>
            </a:r>
            <a:r>
              <a:rPr lang="en-US" sz="900" dirty="0"/>
              <a:t> Centrum van de </a:t>
            </a:r>
            <a:r>
              <a:rPr lang="en-US" sz="900" dirty="0" err="1"/>
              <a:t>Oostkust</a:t>
            </a:r>
            <a:r>
              <a:rPr lang="en-US" sz="900" dirty="0"/>
              <a:t> De </a:t>
            </a:r>
            <a:r>
              <a:rPr lang="en-US" sz="900" dirty="0" err="1"/>
              <a:t>Korbeel</a:t>
            </a:r>
            <a:r>
              <a:rPr lang="en-US" sz="900" dirty="0"/>
              <a:t>, </a:t>
            </a:r>
            <a:r>
              <a:rPr lang="en-US" sz="900" dirty="0" smtClean="0"/>
              <a:t>Kinder- </a:t>
            </a:r>
            <a:r>
              <a:rPr lang="en-US" sz="900" dirty="0"/>
              <a:t>en </a:t>
            </a:r>
            <a:r>
              <a:rPr lang="en-US" sz="900" dirty="0" err="1" smtClean="0"/>
              <a:t>Jeugdpsychiatrie</a:t>
            </a:r>
            <a:r>
              <a:rPr lang="en-US" sz="900" dirty="0" smtClean="0"/>
              <a:t> De </a:t>
            </a:r>
            <a:r>
              <a:rPr lang="en-US" sz="900" dirty="0" err="1" smtClean="0"/>
              <a:t>Nieuwe</a:t>
            </a:r>
            <a:r>
              <a:rPr lang="en-US" sz="900" dirty="0" smtClean="0"/>
              <a:t> Horizon </a:t>
            </a:r>
            <a:r>
              <a:rPr lang="en-US" sz="900" dirty="0" err="1" smtClean="0"/>
              <a:t>Dienst</a:t>
            </a:r>
            <a:r>
              <a:rPr lang="en-US" sz="900" dirty="0" smtClean="0"/>
              <a:t> </a:t>
            </a:r>
            <a:r>
              <a:rPr lang="en-US" sz="900" dirty="0"/>
              <a:t>GGZ De </a:t>
            </a:r>
            <a:r>
              <a:rPr lang="en-US" sz="900" dirty="0" err="1" smtClean="0"/>
              <a:t>Drie</a:t>
            </a:r>
            <a:r>
              <a:rPr lang="en-US" sz="900" dirty="0" smtClean="0"/>
              <a:t> </a:t>
            </a:r>
            <a:r>
              <a:rPr lang="en-US" sz="900" dirty="0" err="1" smtClean="0"/>
              <a:t>Stromen</a:t>
            </a:r>
            <a:r>
              <a:rPr lang="en-US" sz="900" dirty="0" smtClean="0"/>
              <a:t>- </a:t>
            </a:r>
            <a:r>
              <a:rPr lang="en-US" sz="900" dirty="0" err="1"/>
              <a:t>Dendermonde</a:t>
            </a:r>
            <a:r>
              <a:rPr lang="en-US" sz="900" dirty="0"/>
              <a:t> - </a:t>
            </a:r>
            <a:r>
              <a:rPr lang="en-US" sz="900" dirty="0" err="1"/>
              <a:t>dienst</a:t>
            </a:r>
            <a:r>
              <a:rPr lang="en-US" sz="900" dirty="0"/>
              <a:t> </a:t>
            </a:r>
            <a:r>
              <a:rPr lang="en-US" sz="900" dirty="0" err="1"/>
              <a:t>volwassenen</a:t>
            </a:r>
            <a:r>
              <a:rPr lang="en-US" sz="900" dirty="0"/>
              <a:t> </a:t>
            </a:r>
            <a:r>
              <a:rPr lang="en-US" sz="900" dirty="0" err="1"/>
              <a:t>Dienstencentrum</a:t>
            </a:r>
            <a:r>
              <a:rPr lang="en-US" sz="900" dirty="0"/>
              <a:t> </a:t>
            </a:r>
            <a:r>
              <a:rPr lang="en-US" sz="900" dirty="0" err="1"/>
              <a:t>St.Oda</a:t>
            </a:r>
            <a:r>
              <a:rPr lang="en-US" sz="900" dirty="0"/>
              <a:t> </a:t>
            </a:r>
            <a:r>
              <a:rPr lang="en-US" sz="900" dirty="0" err="1"/>
              <a:t>Dienstverleningscentrum</a:t>
            </a:r>
            <a:r>
              <a:rPr lang="en-US" sz="900" dirty="0"/>
              <a:t> </a:t>
            </a:r>
            <a:r>
              <a:rPr lang="en-US" sz="900" dirty="0" smtClean="0"/>
              <a:t>'De Branding’ </a:t>
            </a:r>
            <a:r>
              <a:rPr lang="en-US" sz="900" dirty="0" err="1" smtClean="0"/>
              <a:t>Elora</a:t>
            </a:r>
            <a:r>
              <a:rPr lang="en-US" sz="900" dirty="0" smtClean="0"/>
              <a:t> </a:t>
            </a:r>
            <a:r>
              <a:rPr lang="en-US" sz="900" dirty="0" err="1"/>
              <a:t>vzw</a:t>
            </a:r>
            <a:r>
              <a:rPr lang="en-US" sz="900" dirty="0"/>
              <a:t> CAR </a:t>
            </a:r>
            <a:r>
              <a:rPr lang="en-US" sz="900" dirty="0" err="1" smtClean="0"/>
              <a:t>Gezondheidszorg</a:t>
            </a:r>
            <a:r>
              <a:rPr lang="en-US" sz="900" dirty="0" smtClean="0"/>
              <a:t> </a:t>
            </a:r>
            <a:r>
              <a:rPr lang="en-US" sz="900" dirty="0"/>
              <a:t>H. </a:t>
            </a:r>
            <a:r>
              <a:rPr lang="en-US" sz="900" dirty="0" err="1"/>
              <a:t>Familie</a:t>
            </a:r>
            <a:r>
              <a:rPr lang="en-US" sz="900" dirty="0"/>
              <a:t> </a:t>
            </a:r>
            <a:r>
              <a:rPr lang="en-US" sz="900" dirty="0" err="1"/>
              <a:t>Gielsbos</a:t>
            </a:r>
            <a:r>
              <a:rPr lang="en-US" sz="900" dirty="0"/>
              <a:t> </a:t>
            </a:r>
            <a:r>
              <a:rPr lang="en-US" sz="900" dirty="0" err="1" smtClean="0"/>
              <a:t>Groepspraktijk</a:t>
            </a:r>
            <a:r>
              <a:rPr lang="en-US" sz="900" dirty="0" smtClean="0"/>
              <a:t> </a:t>
            </a:r>
            <a:r>
              <a:rPr lang="en-US" sz="900" dirty="0" err="1" smtClean="0"/>
              <a:t>Vanaerschot</a:t>
            </a:r>
            <a:r>
              <a:rPr lang="en-US" sz="900" dirty="0" smtClean="0"/>
              <a:t> ICLB Gent </a:t>
            </a:r>
            <a:r>
              <a:rPr lang="en-US" sz="900" dirty="0" err="1" smtClean="0"/>
              <a:t>Impuls</a:t>
            </a:r>
            <a:r>
              <a:rPr lang="en-US" sz="900" dirty="0" smtClean="0"/>
              <a:t> </a:t>
            </a:r>
            <a:r>
              <a:rPr lang="en-US" sz="900" dirty="0" err="1"/>
              <a:t>Instituut</a:t>
            </a:r>
            <a:r>
              <a:rPr lang="en-US" sz="900" dirty="0"/>
              <a:t> </a:t>
            </a:r>
            <a:r>
              <a:rPr lang="en-US" sz="900" dirty="0" err="1"/>
              <a:t>voor</a:t>
            </a:r>
            <a:r>
              <a:rPr lang="en-US" sz="900" dirty="0"/>
              <a:t> </a:t>
            </a:r>
            <a:r>
              <a:rPr lang="en-US" sz="900" dirty="0" err="1"/>
              <a:t>Bodymind</a:t>
            </a:r>
            <a:r>
              <a:rPr lang="en-US" sz="900" dirty="0"/>
              <a:t> Integration </a:t>
            </a:r>
            <a:r>
              <a:rPr lang="en-US" sz="900" dirty="0" err="1"/>
              <a:t>Jeugdzorg</a:t>
            </a:r>
            <a:r>
              <a:rPr lang="en-US" sz="900" dirty="0"/>
              <a:t> </a:t>
            </a:r>
            <a:r>
              <a:rPr lang="en-US" sz="900" dirty="0" err="1"/>
              <a:t>Ter</a:t>
            </a:r>
            <a:r>
              <a:rPr lang="en-US" sz="900" dirty="0"/>
              <a:t> </a:t>
            </a:r>
            <a:r>
              <a:rPr lang="en-US" sz="900" dirty="0" err="1"/>
              <a:t>Elst</a:t>
            </a:r>
            <a:r>
              <a:rPr lang="en-US" sz="900" dirty="0"/>
              <a:t> </a:t>
            </a:r>
            <a:r>
              <a:rPr lang="en-US" sz="900" dirty="0" err="1"/>
              <a:t>Kinderpsychologe</a:t>
            </a:r>
            <a:r>
              <a:rPr lang="en-US" sz="900" dirty="0"/>
              <a:t> </a:t>
            </a:r>
            <a:r>
              <a:rPr lang="en-US" sz="900" dirty="0" err="1"/>
              <a:t>Heilig</a:t>
            </a:r>
            <a:r>
              <a:rPr lang="en-US" sz="900" dirty="0"/>
              <a:t> </a:t>
            </a:r>
            <a:r>
              <a:rPr lang="en-US" sz="900" dirty="0" err="1"/>
              <a:t>Hartziekenhuis</a:t>
            </a:r>
            <a:r>
              <a:rPr lang="en-US" sz="900" dirty="0"/>
              <a:t> </a:t>
            </a:r>
            <a:r>
              <a:rPr lang="en-US" sz="900" dirty="0" smtClean="0"/>
              <a:t>MPI </a:t>
            </a:r>
            <a:r>
              <a:rPr lang="en-US" sz="900" dirty="0" err="1"/>
              <a:t>Oosterlo</a:t>
            </a:r>
            <a:r>
              <a:rPr lang="en-US" sz="900" dirty="0"/>
              <a:t> </a:t>
            </a:r>
            <a:r>
              <a:rPr lang="en-US" sz="900" dirty="0" smtClean="0"/>
              <a:t>MPI </a:t>
            </a:r>
            <a:r>
              <a:rPr lang="en-US" sz="900" dirty="0" err="1" smtClean="0"/>
              <a:t>Sint</a:t>
            </a:r>
            <a:r>
              <a:rPr lang="en-US" sz="900" dirty="0" smtClean="0"/>
              <a:t> </a:t>
            </a:r>
            <a:r>
              <a:rPr lang="en-US" sz="900" dirty="0" err="1" smtClean="0"/>
              <a:t>Lodewijk</a:t>
            </a:r>
            <a:r>
              <a:rPr lang="en-US" sz="900" dirty="0" smtClean="0"/>
              <a:t> MPI </a:t>
            </a:r>
            <a:r>
              <a:rPr lang="en-US" sz="900" dirty="0" err="1"/>
              <a:t>Sint-Lievenspoort</a:t>
            </a:r>
            <a:r>
              <a:rPr lang="en-US" sz="900" dirty="0"/>
              <a:t> </a:t>
            </a:r>
            <a:r>
              <a:rPr lang="en-US" sz="900" dirty="0" err="1"/>
              <a:t>vzw</a:t>
            </a:r>
            <a:r>
              <a:rPr lang="en-US" sz="900" dirty="0"/>
              <a:t> - </a:t>
            </a:r>
            <a:r>
              <a:rPr lang="en-US" sz="900" dirty="0" err="1"/>
              <a:t>psychologische</a:t>
            </a:r>
            <a:r>
              <a:rPr lang="en-US" sz="900" dirty="0"/>
              <a:t> </a:t>
            </a:r>
            <a:r>
              <a:rPr lang="en-US" sz="900" dirty="0" err="1"/>
              <a:t>dienst</a:t>
            </a:r>
            <a:r>
              <a:rPr lang="en-US" sz="900" dirty="0"/>
              <a:t> O.C. </a:t>
            </a:r>
            <a:r>
              <a:rPr lang="en-US" sz="900" dirty="0" err="1"/>
              <a:t>Katrinahof</a:t>
            </a:r>
            <a:r>
              <a:rPr lang="en-US" sz="900" dirty="0"/>
              <a:t> O.C. </a:t>
            </a:r>
            <a:r>
              <a:rPr lang="en-US" sz="900" dirty="0" err="1"/>
              <a:t>Sint-</a:t>
            </a:r>
            <a:r>
              <a:rPr lang="en-US" sz="900" dirty="0" err="1" smtClean="0"/>
              <a:t>Idesbald</a:t>
            </a:r>
            <a:r>
              <a:rPr lang="en-US" sz="900" dirty="0" smtClean="0"/>
              <a:t> OC </a:t>
            </a:r>
            <a:r>
              <a:rPr lang="en-US" sz="900" dirty="0"/>
              <a:t>Br </a:t>
            </a:r>
            <a:r>
              <a:rPr lang="en-US" sz="900" dirty="0" err="1"/>
              <a:t>Ebergiste</a:t>
            </a:r>
            <a:r>
              <a:rPr lang="en-US" sz="900" dirty="0"/>
              <a:t> </a:t>
            </a:r>
            <a:r>
              <a:rPr lang="en-US" sz="900" dirty="0" smtClean="0"/>
              <a:t>PMT PC </a:t>
            </a:r>
            <a:r>
              <a:rPr lang="en-US" sz="900" dirty="0" err="1" smtClean="0"/>
              <a:t>Bethanie</a:t>
            </a:r>
            <a:r>
              <a:rPr lang="en-US" sz="900" dirty="0" smtClean="0"/>
              <a:t> </a:t>
            </a:r>
            <a:r>
              <a:rPr lang="en-US" sz="900" dirty="0"/>
              <a:t>PAAZ </a:t>
            </a:r>
            <a:r>
              <a:rPr lang="en-US" sz="900" dirty="0" smtClean="0"/>
              <a:t>- </a:t>
            </a:r>
            <a:r>
              <a:rPr lang="en-US" sz="900" dirty="0"/>
              <a:t>AZ </a:t>
            </a:r>
            <a:r>
              <a:rPr lang="en-US" sz="900" dirty="0" err="1"/>
              <a:t>Sint-Augustinus</a:t>
            </a:r>
            <a:r>
              <a:rPr lang="en-US" sz="900" dirty="0"/>
              <a:t> </a:t>
            </a:r>
            <a:r>
              <a:rPr lang="en-US" sz="900" dirty="0" err="1"/>
              <a:t>Veurne</a:t>
            </a:r>
            <a:r>
              <a:rPr lang="en-US" sz="900" dirty="0"/>
              <a:t> PAAZ </a:t>
            </a:r>
            <a:r>
              <a:rPr lang="en-US" sz="900" dirty="0" err="1"/>
              <a:t>Asse</a:t>
            </a:r>
            <a:r>
              <a:rPr lang="en-US" sz="900" dirty="0"/>
              <a:t> en Aalst van het OLV </a:t>
            </a:r>
            <a:r>
              <a:rPr lang="en-US" sz="900" dirty="0" err="1"/>
              <a:t>ziekenhuis</a:t>
            </a:r>
            <a:r>
              <a:rPr lang="en-US" sz="900" dirty="0"/>
              <a:t> </a:t>
            </a:r>
            <a:r>
              <a:rPr lang="en-US" sz="900" dirty="0" smtClean="0"/>
              <a:t>PAAZ </a:t>
            </a:r>
            <a:r>
              <a:rPr lang="en-US" sz="900" dirty="0" err="1" smtClean="0"/>
              <a:t>Heilig</a:t>
            </a:r>
            <a:r>
              <a:rPr lang="en-US" sz="900" dirty="0" smtClean="0"/>
              <a:t> </a:t>
            </a:r>
            <a:r>
              <a:rPr lang="en-US" sz="900" dirty="0" err="1"/>
              <a:t>Hartziekenhuis</a:t>
            </a:r>
            <a:r>
              <a:rPr lang="en-US" sz="900" dirty="0"/>
              <a:t> Roeselare - </a:t>
            </a:r>
            <a:r>
              <a:rPr lang="en-US" sz="900" dirty="0" err="1"/>
              <a:t>Menen</a:t>
            </a:r>
            <a:r>
              <a:rPr lang="en-US" sz="900" dirty="0"/>
              <a:t> </a:t>
            </a:r>
            <a:r>
              <a:rPr lang="en-US" sz="900" dirty="0" err="1"/>
              <a:t>vzw</a:t>
            </a:r>
            <a:r>
              <a:rPr lang="en-US" sz="900" dirty="0"/>
              <a:t> PAAZ ZOL Genk PC </a:t>
            </a:r>
            <a:r>
              <a:rPr lang="en-US" sz="900" dirty="0" err="1"/>
              <a:t>Sint-Amandus</a:t>
            </a:r>
            <a:r>
              <a:rPr lang="en-US" sz="900" dirty="0"/>
              <a:t>, </a:t>
            </a:r>
            <a:r>
              <a:rPr lang="en-US" sz="900" dirty="0" err="1"/>
              <a:t>psychologische</a:t>
            </a:r>
            <a:r>
              <a:rPr lang="en-US" sz="900" dirty="0"/>
              <a:t> </a:t>
            </a:r>
            <a:r>
              <a:rPr lang="en-US" sz="900" dirty="0" err="1"/>
              <a:t>dienst</a:t>
            </a:r>
            <a:r>
              <a:rPr lang="en-US" sz="900" dirty="0"/>
              <a:t> PC </a:t>
            </a:r>
            <a:r>
              <a:rPr lang="en-US" sz="900" dirty="0" err="1" smtClean="0"/>
              <a:t>StNorbertushuis</a:t>
            </a:r>
            <a:r>
              <a:rPr lang="en-US" sz="900" dirty="0" smtClean="0"/>
              <a:t> </a:t>
            </a:r>
            <a:r>
              <a:rPr lang="en-US" sz="900" dirty="0"/>
              <a:t>PC </a:t>
            </a:r>
            <a:r>
              <a:rPr lang="en-US" sz="900" dirty="0" err="1"/>
              <a:t>Ziekeren</a:t>
            </a:r>
            <a:r>
              <a:rPr lang="en-US" sz="900" dirty="0"/>
              <a:t> </a:t>
            </a:r>
            <a:r>
              <a:rPr lang="en-US" sz="900" dirty="0" err="1"/>
              <a:t>Provinciaal</a:t>
            </a:r>
            <a:r>
              <a:rPr lang="en-US" sz="900" dirty="0"/>
              <a:t> CLB </a:t>
            </a:r>
            <a:r>
              <a:rPr lang="en-US" sz="900" dirty="0" err="1"/>
              <a:t>Provinciaal</a:t>
            </a:r>
            <a:r>
              <a:rPr lang="en-US" sz="900" dirty="0"/>
              <a:t> CLB </a:t>
            </a:r>
            <a:r>
              <a:rPr lang="en-US" sz="900" dirty="0" smtClean="0"/>
              <a:t>Limburg</a:t>
            </a:r>
            <a:endParaRPr lang="en-US" sz="900" dirty="0"/>
          </a:p>
        </p:txBody>
      </p:sp>
      <p:sp>
        <p:nvSpPr>
          <p:cNvPr id="4" name="Slide Number Placeholder 3"/>
          <p:cNvSpPr>
            <a:spLocks noGrp="1"/>
          </p:cNvSpPr>
          <p:nvPr>
            <p:ph type="sldNum" sz="quarter" idx="12"/>
          </p:nvPr>
        </p:nvSpPr>
        <p:spPr/>
        <p:txBody>
          <a:bodyPr/>
          <a:lstStyle/>
          <a:p>
            <a:pPr algn="l">
              <a:defRPr/>
            </a:pPr>
            <a:fld id="{8787ED28-EDE1-4CC1-8FC7-5037DECC5A1A}" type="slidenum">
              <a:rPr lang="nl-BE" smtClean="0"/>
              <a:pPr algn="l">
                <a:defRPr/>
              </a:pPr>
              <a:t>29</a:t>
            </a:fld>
            <a:endParaRPr lang="nl-BE"/>
          </a:p>
        </p:txBody>
      </p:sp>
      <p:sp>
        <p:nvSpPr>
          <p:cNvPr id="8" name="Content Placeholder 5"/>
          <p:cNvSpPr txBox="1">
            <a:spLocks/>
          </p:cNvSpPr>
          <p:nvPr/>
        </p:nvSpPr>
        <p:spPr bwMode="auto">
          <a:xfrm>
            <a:off x="4638510" y="1600200"/>
            <a:ext cx="202656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900" dirty="0" err="1"/>
              <a:t>Psychiatrisch</a:t>
            </a:r>
            <a:r>
              <a:rPr lang="en-US" sz="900" dirty="0"/>
              <a:t> </a:t>
            </a:r>
            <a:r>
              <a:rPr lang="en-US" sz="900" dirty="0" err="1"/>
              <a:t>Ziekenhuis</a:t>
            </a:r>
            <a:r>
              <a:rPr lang="en-US" sz="900" dirty="0"/>
              <a:t> '</a:t>
            </a:r>
            <a:r>
              <a:rPr lang="en-US" sz="900" dirty="0" err="1"/>
              <a:t>Zoete</a:t>
            </a:r>
            <a:r>
              <a:rPr lang="en-US" sz="900" dirty="0"/>
              <a:t> </a:t>
            </a:r>
            <a:r>
              <a:rPr lang="en-US" sz="900" dirty="0" err="1"/>
              <a:t>Nood</a:t>
            </a:r>
            <a:r>
              <a:rPr lang="en-US" sz="900" dirty="0"/>
              <a:t> gods’ PAAZ PTC Rustenburg PVT THUIS PZ </a:t>
            </a:r>
            <a:r>
              <a:rPr lang="en-US" sz="900" dirty="0" err="1"/>
              <a:t>Bethaniehuis</a:t>
            </a:r>
            <a:r>
              <a:rPr lang="en-US" sz="900" dirty="0"/>
              <a:t> PZ </a:t>
            </a:r>
            <a:r>
              <a:rPr lang="en-US" sz="900" dirty="0" err="1"/>
              <a:t>Heilig</a:t>
            </a:r>
            <a:r>
              <a:rPr lang="en-US" sz="900" dirty="0"/>
              <a:t> Hart </a:t>
            </a:r>
          </a:p>
          <a:p>
            <a:pPr marL="0" indent="0">
              <a:buNone/>
            </a:pPr>
            <a:r>
              <a:rPr lang="en-US" sz="900" dirty="0" err="1" smtClean="0"/>
              <a:t>Revalidatiecentrum</a:t>
            </a:r>
            <a:r>
              <a:rPr lang="en-US" sz="900" dirty="0" smtClean="0"/>
              <a:t> </a:t>
            </a:r>
            <a:r>
              <a:rPr lang="en-US" sz="900" dirty="0" err="1"/>
              <a:t>Buggenhout</a:t>
            </a:r>
            <a:r>
              <a:rPr lang="en-US" sz="900" dirty="0"/>
              <a:t> </a:t>
            </a:r>
            <a:r>
              <a:rPr lang="en-US" sz="900" dirty="0" err="1"/>
              <a:t>revalidatiecentrum</a:t>
            </a:r>
            <a:r>
              <a:rPr lang="en-US" sz="900" dirty="0"/>
              <a:t> D.A.T. </a:t>
            </a:r>
            <a:r>
              <a:rPr lang="en-US" sz="900" dirty="0" err="1"/>
              <a:t>Revalidatiecentrum</a:t>
            </a:r>
            <a:r>
              <a:rPr lang="en-US" sz="900" dirty="0"/>
              <a:t> </a:t>
            </a:r>
            <a:r>
              <a:rPr lang="en-US" sz="900" dirty="0" err="1"/>
              <a:t>voor</a:t>
            </a:r>
            <a:r>
              <a:rPr lang="en-US" sz="900" dirty="0"/>
              <a:t> </a:t>
            </a:r>
            <a:r>
              <a:rPr lang="en-US" sz="900" dirty="0" err="1"/>
              <a:t>taal</a:t>
            </a:r>
            <a:r>
              <a:rPr lang="en-US" sz="900" dirty="0"/>
              <a:t> en </a:t>
            </a:r>
            <a:r>
              <a:rPr lang="en-US" sz="900" dirty="0" err="1"/>
              <a:t>ontwikkelingsproblemen</a:t>
            </a:r>
            <a:r>
              <a:rPr lang="en-US" sz="900" dirty="0"/>
              <a:t> </a:t>
            </a:r>
            <a:r>
              <a:rPr lang="en-US" sz="900" dirty="0" err="1" smtClean="0"/>
              <a:t>Revalidatiecentrum</a:t>
            </a:r>
            <a:r>
              <a:rPr lang="en-US" sz="900" dirty="0" smtClean="0"/>
              <a:t> </a:t>
            </a:r>
            <a:r>
              <a:rPr lang="en-US" sz="900" dirty="0" err="1"/>
              <a:t>vzw</a:t>
            </a:r>
            <a:r>
              <a:rPr lang="en-US" sz="900" dirty="0"/>
              <a:t> </a:t>
            </a:r>
            <a:r>
              <a:rPr lang="en-US" sz="900" dirty="0" err="1"/>
              <a:t>Stedelijk</a:t>
            </a:r>
            <a:r>
              <a:rPr lang="en-US" sz="900" dirty="0"/>
              <a:t> CLB </a:t>
            </a:r>
            <a:r>
              <a:rPr lang="en-US" sz="900" dirty="0" err="1"/>
              <a:t>Antwerpen</a:t>
            </a:r>
            <a:r>
              <a:rPr lang="en-US" sz="900" dirty="0"/>
              <a:t> </a:t>
            </a:r>
            <a:r>
              <a:rPr lang="en-US" sz="900" dirty="0" smtClean="0"/>
              <a:t>UPC </a:t>
            </a:r>
            <a:r>
              <a:rPr lang="en-US" sz="900" dirty="0" err="1"/>
              <a:t>Sint-Kamillus</a:t>
            </a:r>
            <a:r>
              <a:rPr lang="en-US" sz="900" dirty="0"/>
              <a:t> </a:t>
            </a:r>
            <a:r>
              <a:rPr lang="en-US" sz="900" dirty="0" err="1"/>
              <a:t>vakgroep</a:t>
            </a:r>
            <a:r>
              <a:rPr lang="en-US" sz="900" dirty="0"/>
              <a:t> </a:t>
            </a:r>
            <a:r>
              <a:rPr lang="en-US" sz="900" dirty="0" err="1"/>
              <a:t>psychologie</a:t>
            </a:r>
            <a:r>
              <a:rPr lang="en-US" sz="900" dirty="0"/>
              <a:t> PZ </a:t>
            </a:r>
            <a:r>
              <a:rPr lang="en-US" sz="900" dirty="0" err="1" smtClean="0"/>
              <a:t>Bethaniëhuis</a:t>
            </a:r>
            <a:r>
              <a:rPr lang="en-US" sz="900" dirty="0" smtClean="0"/>
              <a:t> </a:t>
            </a:r>
            <a:r>
              <a:rPr lang="en-US" sz="900" dirty="0" err="1"/>
              <a:t>vakgroep</a:t>
            </a:r>
            <a:r>
              <a:rPr lang="en-US" sz="900" dirty="0"/>
              <a:t> </a:t>
            </a:r>
            <a:r>
              <a:rPr lang="en-US" sz="900" dirty="0" err="1"/>
              <a:t>psychomotoriek</a:t>
            </a:r>
            <a:r>
              <a:rPr lang="en-US" sz="900" dirty="0"/>
              <a:t> VCLB Aalst - </a:t>
            </a:r>
            <a:r>
              <a:rPr lang="en-US" sz="900" dirty="0" err="1"/>
              <a:t>afdeling</a:t>
            </a:r>
            <a:r>
              <a:rPr lang="en-US" sz="900" dirty="0"/>
              <a:t> </a:t>
            </a:r>
            <a:r>
              <a:rPr lang="en-US" sz="900" dirty="0" err="1"/>
              <a:t>Secundair</a:t>
            </a:r>
            <a:r>
              <a:rPr lang="en-US" sz="900" dirty="0"/>
              <a:t> </a:t>
            </a:r>
            <a:r>
              <a:rPr lang="en-US" sz="900" dirty="0" err="1"/>
              <a:t>Onderwijs</a:t>
            </a:r>
            <a:r>
              <a:rPr lang="en-US" sz="900" dirty="0"/>
              <a:t> </a:t>
            </a:r>
            <a:r>
              <a:rPr lang="en-US" sz="900" dirty="0" smtClean="0"/>
              <a:t>VCLB Ami </a:t>
            </a:r>
            <a:r>
              <a:rPr lang="en-US" sz="900" dirty="0"/>
              <a:t>1 </a:t>
            </a:r>
            <a:r>
              <a:rPr lang="en-US" sz="900" dirty="0" err="1"/>
              <a:t>Zoersel</a:t>
            </a:r>
            <a:r>
              <a:rPr lang="en-US" sz="900" dirty="0"/>
              <a:t> VCLB </a:t>
            </a:r>
            <a:r>
              <a:rPr lang="en-US" sz="900" dirty="0" err="1"/>
              <a:t>Bilzen</a:t>
            </a:r>
            <a:r>
              <a:rPr lang="en-US" sz="900" dirty="0"/>
              <a:t> VCLB De </a:t>
            </a:r>
            <a:r>
              <a:rPr lang="en-US" sz="900" dirty="0" err="1"/>
              <a:t>Wissel</a:t>
            </a:r>
            <a:r>
              <a:rPr lang="en-US" sz="900" dirty="0"/>
              <a:t> </a:t>
            </a:r>
            <a:r>
              <a:rPr lang="en-US" sz="900" dirty="0" err="1"/>
              <a:t>Antwerpen</a:t>
            </a:r>
            <a:r>
              <a:rPr lang="en-US" sz="900" dirty="0"/>
              <a:t> - Campus centrum </a:t>
            </a:r>
            <a:r>
              <a:rPr lang="en-US" sz="900" dirty="0" smtClean="0"/>
              <a:t>VCLB De </a:t>
            </a:r>
            <a:r>
              <a:rPr lang="en-US" sz="900" dirty="0" err="1" smtClean="0"/>
              <a:t>Wissel</a:t>
            </a:r>
            <a:r>
              <a:rPr lang="en-US" sz="900" dirty="0" smtClean="0"/>
              <a:t> </a:t>
            </a:r>
            <a:r>
              <a:rPr lang="en-US" sz="900" dirty="0" err="1" smtClean="0"/>
              <a:t>Antwerpen</a:t>
            </a:r>
            <a:r>
              <a:rPr lang="en-US" sz="900" dirty="0" smtClean="0"/>
              <a:t> Campus </a:t>
            </a:r>
            <a:r>
              <a:rPr lang="en-US" sz="900" dirty="0" err="1"/>
              <a:t>Noord</a:t>
            </a:r>
            <a:r>
              <a:rPr lang="en-US" sz="900" dirty="0"/>
              <a:t> </a:t>
            </a:r>
            <a:r>
              <a:rPr lang="en-US" sz="900" dirty="0" err="1"/>
              <a:t>Ekeren</a:t>
            </a:r>
            <a:r>
              <a:rPr lang="en-US" sz="900" dirty="0"/>
              <a:t> </a:t>
            </a:r>
            <a:r>
              <a:rPr lang="en-US" sz="900" dirty="0" smtClean="0"/>
              <a:t>VCLB De </a:t>
            </a:r>
            <a:r>
              <a:rPr lang="en-US" sz="900" dirty="0" err="1" smtClean="0"/>
              <a:t>Wissel</a:t>
            </a:r>
            <a:r>
              <a:rPr lang="en-US" sz="900" dirty="0" smtClean="0"/>
              <a:t> Campus </a:t>
            </a:r>
            <a:r>
              <a:rPr lang="en-US" sz="900" dirty="0"/>
              <a:t>Centrum VCLB De </a:t>
            </a:r>
            <a:r>
              <a:rPr lang="en-US" sz="900" dirty="0" err="1"/>
              <a:t>Wissel</a:t>
            </a:r>
            <a:r>
              <a:rPr lang="en-US" sz="900" dirty="0"/>
              <a:t> campus </a:t>
            </a:r>
            <a:r>
              <a:rPr lang="en-US" sz="900" dirty="0" err="1"/>
              <a:t>Oost</a:t>
            </a:r>
            <a:r>
              <a:rPr lang="en-US" sz="900" dirty="0"/>
              <a:t> </a:t>
            </a:r>
            <a:r>
              <a:rPr lang="en-US" sz="900" dirty="0" err="1"/>
              <a:t>vclb</a:t>
            </a:r>
            <a:r>
              <a:rPr lang="en-US" sz="900" dirty="0"/>
              <a:t> </a:t>
            </a:r>
            <a:r>
              <a:rPr lang="en-US" sz="900" dirty="0" err="1"/>
              <a:t>diest-tessenderlo</a:t>
            </a:r>
            <a:r>
              <a:rPr lang="en-US" sz="900" dirty="0"/>
              <a:t> VCLB Essen VCLB </a:t>
            </a:r>
            <a:r>
              <a:rPr lang="en-US" sz="900" dirty="0" smtClean="0"/>
              <a:t>Het </a:t>
            </a:r>
            <a:r>
              <a:rPr lang="en-US" sz="900" dirty="0" err="1" smtClean="0"/>
              <a:t>Kompas</a:t>
            </a:r>
            <a:r>
              <a:rPr lang="en-US" sz="900" dirty="0" smtClean="0"/>
              <a:t>  team </a:t>
            </a:r>
            <a:r>
              <a:rPr lang="en-US" sz="900" dirty="0" err="1"/>
              <a:t>buitengewoon</a:t>
            </a:r>
            <a:r>
              <a:rPr lang="en-US" sz="900" dirty="0"/>
              <a:t> </a:t>
            </a:r>
            <a:r>
              <a:rPr lang="en-US" sz="900" dirty="0" err="1"/>
              <a:t>onderwijs</a:t>
            </a:r>
            <a:r>
              <a:rPr lang="en-US" sz="900" dirty="0"/>
              <a:t> VCLB Het </a:t>
            </a:r>
            <a:r>
              <a:rPr lang="en-US" sz="900" dirty="0" err="1"/>
              <a:t>Kompas</a:t>
            </a:r>
            <a:r>
              <a:rPr lang="en-US" sz="900" dirty="0"/>
              <a:t> - </a:t>
            </a:r>
            <a:r>
              <a:rPr lang="en-US" sz="900" dirty="0" err="1"/>
              <a:t>vestiging</a:t>
            </a:r>
            <a:r>
              <a:rPr lang="en-US" sz="900" dirty="0"/>
              <a:t> Heist-op-den-Berg VCLB </a:t>
            </a:r>
            <a:r>
              <a:rPr lang="en-US" sz="900" dirty="0" err="1"/>
              <a:t>Izegem</a:t>
            </a:r>
            <a:r>
              <a:rPr lang="en-US" sz="900" dirty="0"/>
              <a:t> VCLB </a:t>
            </a:r>
            <a:r>
              <a:rPr lang="en-US" sz="900" dirty="0" err="1"/>
              <a:t>Izegem</a:t>
            </a:r>
            <a:r>
              <a:rPr lang="en-US" sz="900" dirty="0"/>
              <a:t> </a:t>
            </a:r>
            <a:r>
              <a:rPr lang="en-US" sz="900" dirty="0" smtClean="0"/>
              <a:t>VCLB </a:t>
            </a:r>
            <a:r>
              <a:rPr lang="en-US" sz="900" dirty="0" err="1" smtClean="0"/>
              <a:t>Kempen</a:t>
            </a:r>
            <a:r>
              <a:rPr lang="en-US" sz="900" dirty="0" smtClean="0"/>
              <a:t>, </a:t>
            </a:r>
            <a:r>
              <a:rPr lang="en-US" sz="900" dirty="0" err="1"/>
              <a:t>Hoogstraten</a:t>
            </a:r>
            <a:r>
              <a:rPr lang="en-US" sz="900" dirty="0"/>
              <a:t> VCLB </a:t>
            </a:r>
            <a:r>
              <a:rPr lang="en-US" sz="900" dirty="0" err="1"/>
              <a:t>Kempen</a:t>
            </a:r>
            <a:r>
              <a:rPr lang="en-US" sz="900" dirty="0"/>
              <a:t>, </a:t>
            </a:r>
            <a:r>
              <a:rPr lang="en-US" sz="900" dirty="0" err="1" smtClean="0"/>
              <a:t>Geel</a:t>
            </a:r>
            <a:r>
              <a:rPr lang="en-US" sz="900" dirty="0" smtClean="0"/>
              <a:t> </a:t>
            </a:r>
            <a:r>
              <a:rPr lang="en-US" sz="900" dirty="0"/>
              <a:t>VCLB </a:t>
            </a:r>
            <a:r>
              <a:rPr lang="en-US" sz="900" dirty="0" err="1"/>
              <a:t>Leieland</a:t>
            </a:r>
            <a:r>
              <a:rPr lang="en-US" sz="900" dirty="0"/>
              <a:t> </a:t>
            </a:r>
            <a:r>
              <a:rPr lang="en-US" sz="900" dirty="0" smtClean="0"/>
              <a:t>VCLB </a:t>
            </a:r>
            <a:r>
              <a:rPr lang="en-US" sz="900" dirty="0" err="1" smtClean="0"/>
              <a:t>leuven</a:t>
            </a:r>
            <a:r>
              <a:rPr lang="en-US" sz="900" dirty="0" smtClean="0"/>
              <a:t> VCLB </a:t>
            </a:r>
            <a:r>
              <a:rPr lang="en-US" sz="900" dirty="0" err="1" smtClean="0"/>
              <a:t>Maasland</a:t>
            </a:r>
            <a:r>
              <a:rPr lang="en-US" sz="900" dirty="0" smtClean="0"/>
              <a:t> </a:t>
            </a:r>
            <a:r>
              <a:rPr lang="en-US" sz="900" dirty="0" err="1" smtClean="0"/>
              <a:t>Maasmechelen</a:t>
            </a:r>
            <a:r>
              <a:rPr lang="en-US" sz="900" dirty="0" smtClean="0"/>
              <a:t>, </a:t>
            </a:r>
            <a:r>
              <a:rPr lang="en-US" sz="900" dirty="0" err="1" smtClean="0"/>
              <a:t>Maaseik</a:t>
            </a:r>
            <a:r>
              <a:rPr lang="en-US" sz="900" dirty="0" smtClean="0"/>
              <a:t> </a:t>
            </a:r>
            <a:r>
              <a:rPr lang="en-US" sz="900" dirty="0"/>
              <a:t>VCLB </a:t>
            </a:r>
            <a:r>
              <a:rPr lang="en-US" sz="900" dirty="0" err="1"/>
              <a:t>Meetjesland</a:t>
            </a:r>
            <a:r>
              <a:rPr lang="en-US" sz="900" dirty="0"/>
              <a:t> VCLB </a:t>
            </a:r>
            <a:r>
              <a:rPr lang="en-US" sz="900" dirty="0" err="1"/>
              <a:t>Ninove</a:t>
            </a:r>
            <a:r>
              <a:rPr lang="en-US" sz="900" dirty="0"/>
              <a:t>, team </a:t>
            </a:r>
            <a:r>
              <a:rPr lang="en-US" sz="900" dirty="0" err="1"/>
              <a:t>buitengewoon</a:t>
            </a:r>
            <a:r>
              <a:rPr lang="en-US" sz="900" dirty="0"/>
              <a:t> </a:t>
            </a:r>
            <a:r>
              <a:rPr lang="en-US" sz="900" dirty="0" err="1"/>
              <a:t>onderwijs</a:t>
            </a:r>
            <a:r>
              <a:rPr lang="en-US" sz="900" dirty="0"/>
              <a:t> VCLB </a:t>
            </a:r>
            <a:r>
              <a:rPr lang="en-US" sz="900" dirty="0" err="1"/>
              <a:t>Noord-Oost</a:t>
            </a:r>
            <a:r>
              <a:rPr lang="en-US" sz="900" dirty="0"/>
              <a:t> Limburg VCLB Oostende-</a:t>
            </a:r>
            <a:r>
              <a:rPr lang="en-US" sz="900" dirty="0" err="1"/>
              <a:t>Gistel</a:t>
            </a:r>
            <a:r>
              <a:rPr lang="en-US" sz="900" dirty="0"/>
              <a:t> VCLB </a:t>
            </a:r>
            <a:r>
              <a:rPr lang="en-US" sz="900" dirty="0" err="1"/>
              <a:t>Oostkust</a:t>
            </a:r>
            <a:r>
              <a:rPr lang="en-US" sz="900" dirty="0"/>
              <a:t> VCLB </a:t>
            </a:r>
            <a:r>
              <a:rPr lang="en-US" sz="900" dirty="0" err="1"/>
              <a:t>regio</a:t>
            </a:r>
            <a:r>
              <a:rPr lang="en-US" sz="900" dirty="0"/>
              <a:t> Genk VCLB </a:t>
            </a:r>
            <a:r>
              <a:rPr lang="en-US" sz="900" dirty="0" err="1"/>
              <a:t>regio</a:t>
            </a:r>
            <a:r>
              <a:rPr lang="en-US" sz="900" dirty="0"/>
              <a:t> Gent, </a:t>
            </a:r>
            <a:r>
              <a:rPr lang="en-US" sz="900" dirty="0" err="1"/>
              <a:t>vestiging</a:t>
            </a:r>
            <a:r>
              <a:rPr lang="en-US" sz="900" dirty="0"/>
              <a:t> </a:t>
            </a:r>
            <a:r>
              <a:rPr lang="en-US" sz="900" dirty="0" err="1" smtClean="0"/>
              <a:t>Halvemaan</a:t>
            </a:r>
            <a:endParaRPr lang="en-US" sz="900" dirty="0"/>
          </a:p>
        </p:txBody>
      </p:sp>
      <p:sp>
        <p:nvSpPr>
          <p:cNvPr id="9" name="Content Placeholder 6"/>
          <p:cNvSpPr txBox="1">
            <a:spLocks/>
          </p:cNvSpPr>
          <p:nvPr/>
        </p:nvSpPr>
        <p:spPr bwMode="auto">
          <a:xfrm>
            <a:off x="6736432" y="1600200"/>
            <a:ext cx="201203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900" dirty="0"/>
              <a:t>VCLB </a:t>
            </a:r>
            <a:r>
              <a:rPr lang="en-US" sz="900" dirty="0" err="1"/>
              <a:t>Regio</a:t>
            </a:r>
            <a:r>
              <a:rPr lang="en-US" sz="900" dirty="0"/>
              <a:t> Hasselt VCLB Roeselare VCLB </a:t>
            </a:r>
            <a:r>
              <a:rPr lang="en-US" sz="900" dirty="0" err="1"/>
              <a:t>Sint-Truiden</a:t>
            </a:r>
            <a:r>
              <a:rPr lang="en-US" sz="900" dirty="0"/>
              <a:t> VCLB </a:t>
            </a:r>
            <a:r>
              <a:rPr lang="en-US" sz="900" dirty="0" err="1"/>
              <a:t>Tienen</a:t>
            </a:r>
            <a:r>
              <a:rPr lang="en-US" sz="900" dirty="0"/>
              <a:t> VCLB </a:t>
            </a:r>
            <a:r>
              <a:rPr lang="en-US" sz="900" dirty="0" err="1"/>
              <a:t>Tongeren</a:t>
            </a:r>
            <a:r>
              <a:rPr lang="en-US" sz="900" dirty="0"/>
              <a:t> VCLB </a:t>
            </a:r>
            <a:r>
              <a:rPr lang="en-US" sz="900" dirty="0" err="1"/>
              <a:t>Torhout</a:t>
            </a:r>
            <a:endParaRPr lang="en-US" sz="900" dirty="0"/>
          </a:p>
          <a:p>
            <a:pPr marL="0" indent="0">
              <a:buNone/>
            </a:pPr>
            <a:r>
              <a:rPr lang="en-US" sz="900" dirty="0" smtClean="0"/>
              <a:t>VCLB </a:t>
            </a:r>
            <a:r>
              <a:rPr lang="en-US" sz="900" dirty="0" err="1"/>
              <a:t>Voor</a:t>
            </a:r>
            <a:r>
              <a:rPr lang="en-US" sz="900" dirty="0"/>
              <a:t>- en </a:t>
            </a:r>
            <a:r>
              <a:rPr lang="en-US" sz="900" dirty="0" err="1" smtClean="0"/>
              <a:t>Noorderkempen</a:t>
            </a:r>
            <a:r>
              <a:rPr lang="en-US" sz="900" dirty="0"/>
              <a:t> </a:t>
            </a:r>
            <a:r>
              <a:rPr lang="en-US" sz="900" dirty="0" err="1" smtClean="0"/>
              <a:t>vestiging</a:t>
            </a:r>
            <a:r>
              <a:rPr lang="en-US" sz="900" dirty="0" smtClean="0"/>
              <a:t> Essen VCLB </a:t>
            </a:r>
            <a:r>
              <a:rPr lang="en-US" sz="900" dirty="0" err="1" smtClean="0"/>
              <a:t>Waas</a:t>
            </a:r>
            <a:r>
              <a:rPr lang="en-US" sz="900" dirty="0" smtClean="0"/>
              <a:t> &amp; </a:t>
            </a:r>
            <a:r>
              <a:rPr lang="en-US" sz="900" dirty="0" err="1" smtClean="0"/>
              <a:t>Dender</a:t>
            </a:r>
            <a:r>
              <a:rPr lang="en-US" sz="900" dirty="0" smtClean="0"/>
              <a:t> </a:t>
            </a:r>
            <a:r>
              <a:rPr lang="en-US" sz="900" dirty="0" err="1" smtClean="0"/>
              <a:t>vestiging</a:t>
            </a:r>
            <a:r>
              <a:rPr lang="en-US" sz="900" dirty="0" smtClean="0"/>
              <a:t> </a:t>
            </a:r>
            <a:r>
              <a:rPr lang="en-US" sz="900" dirty="0" err="1" smtClean="0"/>
              <a:t>Beveren</a:t>
            </a:r>
            <a:r>
              <a:rPr lang="en-US" sz="900" dirty="0" smtClean="0"/>
              <a:t> VCLB </a:t>
            </a:r>
            <a:r>
              <a:rPr lang="en-US" sz="900" dirty="0" err="1"/>
              <a:t>Waas</a:t>
            </a:r>
            <a:r>
              <a:rPr lang="en-US" sz="900" dirty="0"/>
              <a:t> en </a:t>
            </a:r>
            <a:r>
              <a:rPr lang="en-US" sz="900" dirty="0" err="1"/>
              <a:t>Dender</a:t>
            </a:r>
            <a:r>
              <a:rPr lang="en-US" sz="900" dirty="0"/>
              <a:t> </a:t>
            </a:r>
            <a:r>
              <a:rPr lang="en-US" sz="900" dirty="0" err="1"/>
              <a:t>vestiging</a:t>
            </a:r>
            <a:r>
              <a:rPr lang="en-US" sz="900" dirty="0"/>
              <a:t> </a:t>
            </a:r>
            <a:r>
              <a:rPr lang="en-US" sz="900" dirty="0" err="1"/>
              <a:t>Dendermonde</a:t>
            </a:r>
            <a:r>
              <a:rPr lang="en-US" sz="900" dirty="0"/>
              <a:t> </a:t>
            </a:r>
            <a:r>
              <a:rPr lang="en-US" sz="900" dirty="0" smtClean="0"/>
              <a:t>VCLB </a:t>
            </a:r>
            <a:r>
              <a:rPr lang="en-US" sz="900" dirty="0" err="1" smtClean="0"/>
              <a:t>Waas</a:t>
            </a:r>
            <a:r>
              <a:rPr lang="en-US" sz="900" dirty="0" smtClean="0"/>
              <a:t> en </a:t>
            </a:r>
            <a:r>
              <a:rPr lang="en-US" sz="900" dirty="0" err="1" smtClean="0"/>
              <a:t>Dender</a:t>
            </a:r>
            <a:r>
              <a:rPr lang="en-US" sz="900" dirty="0" smtClean="0"/>
              <a:t> </a:t>
            </a:r>
            <a:r>
              <a:rPr lang="en-US" sz="900" dirty="0" err="1" smtClean="0"/>
              <a:t>vestiging</a:t>
            </a:r>
            <a:r>
              <a:rPr lang="en-US" sz="900" dirty="0" smtClean="0"/>
              <a:t> </a:t>
            </a:r>
            <a:r>
              <a:rPr lang="en-US" sz="900" dirty="0" err="1"/>
              <a:t>Lokeren</a:t>
            </a:r>
            <a:r>
              <a:rPr lang="en-US" sz="900" dirty="0"/>
              <a:t> </a:t>
            </a:r>
            <a:r>
              <a:rPr lang="en-US" sz="900" dirty="0" smtClean="0"/>
              <a:t>VCLB </a:t>
            </a:r>
            <a:r>
              <a:rPr lang="en-US" sz="900" dirty="0"/>
              <a:t>West-Limburg, </a:t>
            </a:r>
            <a:r>
              <a:rPr lang="en-US" sz="900" dirty="0" err="1"/>
              <a:t>afdeling</a:t>
            </a:r>
            <a:r>
              <a:rPr lang="en-US" sz="900" dirty="0"/>
              <a:t> </a:t>
            </a:r>
            <a:r>
              <a:rPr lang="en-US" sz="900" dirty="0" err="1"/>
              <a:t>Herk</a:t>
            </a:r>
            <a:r>
              <a:rPr lang="en-US" sz="900" dirty="0"/>
              <a:t>-de-</a:t>
            </a:r>
            <a:r>
              <a:rPr lang="en-US" sz="900" dirty="0" err="1"/>
              <a:t>Stad</a:t>
            </a:r>
            <a:r>
              <a:rPr lang="en-US" sz="900" dirty="0"/>
              <a:t> VCLB </a:t>
            </a:r>
            <a:r>
              <a:rPr lang="en-US" sz="900" dirty="0" err="1"/>
              <a:t>Zottegem</a:t>
            </a:r>
            <a:r>
              <a:rPr lang="en-US" sz="900" dirty="0"/>
              <a:t> VCLB ZOV </a:t>
            </a:r>
            <a:r>
              <a:rPr lang="en-US" sz="900" dirty="0" err="1" smtClean="0"/>
              <a:t>Oudenaarde</a:t>
            </a:r>
            <a:r>
              <a:rPr lang="en-US" sz="900" dirty="0" smtClean="0"/>
              <a:t> </a:t>
            </a:r>
            <a:r>
              <a:rPr lang="en-US" sz="900" dirty="0"/>
              <a:t>VCLB </a:t>
            </a:r>
            <a:r>
              <a:rPr lang="en-US" sz="900" dirty="0" err="1"/>
              <a:t>Zuid</a:t>
            </a:r>
            <a:r>
              <a:rPr lang="en-US" sz="900" dirty="0"/>
              <a:t>-Limburg </a:t>
            </a:r>
            <a:r>
              <a:rPr lang="en-US" sz="900" dirty="0" err="1"/>
              <a:t>Afdeling</a:t>
            </a:r>
            <a:r>
              <a:rPr lang="en-US" sz="900" dirty="0"/>
              <a:t> </a:t>
            </a:r>
            <a:r>
              <a:rPr lang="en-US" sz="900" dirty="0" err="1"/>
              <a:t>Sint-Truiden</a:t>
            </a:r>
            <a:r>
              <a:rPr lang="en-US" sz="900" dirty="0"/>
              <a:t> </a:t>
            </a:r>
            <a:r>
              <a:rPr lang="en-US" sz="900" dirty="0" smtClean="0"/>
              <a:t>VCLB </a:t>
            </a:r>
            <a:r>
              <a:rPr lang="en-US" sz="900" dirty="0" err="1"/>
              <a:t>Zuid</a:t>
            </a:r>
            <a:r>
              <a:rPr lang="en-US" sz="900" dirty="0"/>
              <a:t>-Limburg </a:t>
            </a:r>
            <a:r>
              <a:rPr lang="en-US" sz="900" dirty="0" err="1"/>
              <a:t>Tongeren</a:t>
            </a:r>
            <a:r>
              <a:rPr lang="en-US" sz="900" dirty="0"/>
              <a:t> </a:t>
            </a:r>
            <a:r>
              <a:rPr lang="en-US" sz="900" dirty="0" smtClean="0"/>
              <a:t>VCLB </a:t>
            </a:r>
            <a:r>
              <a:rPr lang="en-US" sz="900" dirty="0" err="1"/>
              <a:t>Zuid</a:t>
            </a:r>
            <a:r>
              <a:rPr lang="en-US" sz="900" dirty="0"/>
              <a:t>-</a:t>
            </a:r>
            <a:r>
              <a:rPr lang="en-US" sz="900" dirty="0" smtClean="0"/>
              <a:t>Limburg </a:t>
            </a:r>
            <a:r>
              <a:rPr lang="en-US" sz="900" dirty="0" err="1" smtClean="0"/>
              <a:t>Afdeling</a:t>
            </a:r>
            <a:r>
              <a:rPr lang="en-US" sz="900" dirty="0" smtClean="0"/>
              <a:t> </a:t>
            </a:r>
            <a:r>
              <a:rPr lang="en-US" sz="900" dirty="0" err="1" smtClean="0"/>
              <a:t>Bilzen</a:t>
            </a:r>
            <a:r>
              <a:rPr lang="en-US" sz="900" dirty="0" smtClean="0"/>
              <a:t> VCLB</a:t>
            </a:r>
            <a:r>
              <a:rPr lang="en-US" sz="900" dirty="0"/>
              <a:t> </a:t>
            </a:r>
            <a:r>
              <a:rPr lang="en-US" sz="900" dirty="0" err="1" smtClean="0"/>
              <a:t>Kempen</a:t>
            </a:r>
            <a:r>
              <a:rPr lang="en-US" sz="900" dirty="0" smtClean="0"/>
              <a:t> VCLB West</a:t>
            </a:r>
            <a:r>
              <a:rPr lang="en-US" sz="900" dirty="0"/>
              <a:t>-Limburg, </a:t>
            </a:r>
            <a:r>
              <a:rPr lang="en-US" sz="900" dirty="0" err="1"/>
              <a:t>afdeling</a:t>
            </a:r>
            <a:r>
              <a:rPr lang="en-US" sz="900" dirty="0"/>
              <a:t> </a:t>
            </a:r>
            <a:r>
              <a:rPr lang="en-US" sz="900" dirty="0" err="1"/>
              <a:t>Beringen</a:t>
            </a:r>
            <a:r>
              <a:rPr lang="en-US" sz="900" dirty="0"/>
              <a:t> </a:t>
            </a:r>
            <a:r>
              <a:rPr lang="en-US" sz="900" dirty="0" smtClean="0"/>
              <a:t>VCLB VNK VCLB ZOV</a:t>
            </a:r>
            <a:r>
              <a:rPr lang="en-US" sz="900" dirty="0"/>
              <a:t>-</a:t>
            </a:r>
            <a:r>
              <a:rPr lang="en-US" sz="900" dirty="0" err="1"/>
              <a:t>Oudenaarde</a:t>
            </a:r>
            <a:r>
              <a:rPr lang="en-US" sz="900" dirty="0"/>
              <a:t> </a:t>
            </a:r>
            <a:r>
              <a:rPr lang="en-US" sz="900" dirty="0" smtClean="0"/>
              <a:t>VGGZ CGG </a:t>
            </a:r>
            <a:r>
              <a:rPr lang="en-US" sz="900" dirty="0" err="1" smtClean="0"/>
              <a:t>volwassenteam</a:t>
            </a:r>
            <a:r>
              <a:rPr lang="en-US" sz="900" dirty="0" smtClean="0"/>
              <a:t> </a:t>
            </a:r>
            <a:r>
              <a:rPr lang="en-US" sz="900" dirty="0"/>
              <a:t>Hasselt VLCB Gent </a:t>
            </a:r>
            <a:r>
              <a:rPr lang="en-US" sz="900" dirty="0" smtClean="0"/>
              <a:t>VCLB Roeselare VCLB Aalst VCLB </a:t>
            </a:r>
            <a:r>
              <a:rPr lang="en-US" sz="900" dirty="0" err="1"/>
              <a:t>Aarschot</a:t>
            </a:r>
            <a:r>
              <a:rPr lang="en-US" sz="900" dirty="0"/>
              <a:t> </a:t>
            </a:r>
            <a:r>
              <a:rPr lang="en-US" sz="900" dirty="0" smtClean="0"/>
              <a:t>VCLB </a:t>
            </a:r>
            <a:r>
              <a:rPr lang="en-US" sz="900" dirty="0" err="1"/>
              <a:t>Aarschot</a:t>
            </a:r>
            <a:r>
              <a:rPr lang="en-US" sz="900" dirty="0"/>
              <a:t> </a:t>
            </a:r>
            <a:r>
              <a:rPr lang="en-US" sz="900" dirty="0" smtClean="0"/>
              <a:t>VCLB De </a:t>
            </a:r>
            <a:r>
              <a:rPr lang="en-US" sz="900" dirty="0" err="1" smtClean="0"/>
              <a:t>Wissel</a:t>
            </a:r>
            <a:r>
              <a:rPr lang="en-US" sz="900" dirty="0" smtClean="0"/>
              <a:t> VCLB </a:t>
            </a:r>
            <a:r>
              <a:rPr lang="en-US" sz="900" dirty="0" err="1"/>
              <a:t>Deinze</a:t>
            </a:r>
            <a:r>
              <a:rPr lang="en-US" sz="900" dirty="0"/>
              <a:t> </a:t>
            </a:r>
            <a:r>
              <a:rPr lang="en-US" sz="900" dirty="0" smtClean="0"/>
              <a:t>VCLB </a:t>
            </a:r>
            <a:r>
              <a:rPr lang="en-US" sz="900" dirty="0" err="1" smtClean="0"/>
              <a:t>Groeninge</a:t>
            </a:r>
            <a:r>
              <a:rPr lang="en-US" sz="900" dirty="0" smtClean="0"/>
              <a:t> VCLB </a:t>
            </a:r>
            <a:r>
              <a:rPr lang="en-US" sz="900" dirty="0"/>
              <a:t>Het </a:t>
            </a:r>
            <a:r>
              <a:rPr lang="en-US" sz="900" dirty="0" err="1"/>
              <a:t>Kompas</a:t>
            </a:r>
            <a:r>
              <a:rPr lang="en-US" sz="900" dirty="0"/>
              <a:t> </a:t>
            </a:r>
            <a:r>
              <a:rPr lang="en-US" sz="900" dirty="0" smtClean="0"/>
              <a:t>VCLB </a:t>
            </a:r>
            <a:r>
              <a:rPr lang="en-US" sz="900" dirty="0" err="1"/>
              <a:t>Izegem</a:t>
            </a:r>
            <a:r>
              <a:rPr lang="en-US" sz="900" dirty="0"/>
              <a:t> </a:t>
            </a:r>
            <a:r>
              <a:rPr lang="en-US" sz="900" dirty="0" smtClean="0"/>
              <a:t>VCLB </a:t>
            </a:r>
            <a:r>
              <a:rPr lang="en-US" sz="900" dirty="0" err="1"/>
              <a:t>Veurne</a:t>
            </a:r>
            <a:r>
              <a:rPr lang="en-US" sz="900" dirty="0"/>
              <a:t> V</a:t>
            </a:r>
            <a:r>
              <a:rPr lang="en-US" sz="900" dirty="0" smtClean="0"/>
              <a:t>CLB </a:t>
            </a:r>
            <a:r>
              <a:rPr lang="en-US" sz="900" dirty="0" err="1"/>
              <a:t>Veurne-Diksmuide-Westkust</a:t>
            </a:r>
            <a:r>
              <a:rPr lang="en-US" sz="900" dirty="0"/>
              <a:t> </a:t>
            </a:r>
            <a:r>
              <a:rPr lang="en-US" sz="900" dirty="0" smtClean="0"/>
              <a:t>VCLB </a:t>
            </a:r>
            <a:r>
              <a:rPr lang="en-US" sz="900" dirty="0" err="1"/>
              <a:t>Zottegem</a:t>
            </a:r>
            <a:r>
              <a:rPr lang="en-US" sz="900" dirty="0"/>
              <a:t> </a:t>
            </a:r>
            <a:r>
              <a:rPr lang="en-US" sz="900" dirty="0" smtClean="0"/>
              <a:t>VCLB</a:t>
            </a:r>
            <a:r>
              <a:rPr lang="en-US" sz="900" dirty="0"/>
              <a:t>-</a:t>
            </a:r>
            <a:r>
              <a:rPr lang="en-US" sz="900" dirty="0" err="1"/>
              <a:t>Kempen</a:t>
            </a:r>
            <a:r>
              <a:rPr lang="en-US" sz="900" dirty="0"/>
              <a:t>, </a:t>
            </a:r>
            <a:r>
              <a:rPr lang="en-US" sz="900" dirty="0" err="1"/>
              <a:t>vestiging</a:t>
            </a:r>
            <a:r>
              <a:rPr lang="en-US" sz="900" dirty="0"/>
              <a:t> </a:t>
            </a:r>
            <a:r>
              <a:rPr lang="en-US" sz="900" dirty="0" err="1"/>
              <a:t>Turnhout</a:t>
            </a:r>
            <a:r>
              <a:rPr lang="en-US" sz="900" dirty="0"/>
              <a:t> </a:t>
            </a:r>
            <a:r>
              <a:rPr lang="en-US" sz="900" dirty="0" smtClean="0"/>
              <a:t>VCLB ZOV </a:t>
            </a:r>
            <a:r>
              <a:rPr lang="en-US" sz="900" dirty="0" err="1"/>
              <a:t>vestiging</a:t>
            </a:r>
            <a:r>
              <a:rPr lang="en-US" sz="900" dirty="0"/>
              <a:t> </a:t>
            </a:r>
            <a:r>
              <a:rPr lang="en-US" sz="900" dirty="0" err="1"/>
              <a:t>Ronse</a:t>
            </a:r>
            <a:r>
              <a:rPr lang="en-US" sz="900" dirty="0"/>
              <a:t> </a:t>
            </a:r>
            <a:r>
              <a:rPr lang="en-US" sz="900" dirty="0" err="1"/>
              <a:t>vzw</a:t>
            </a:r>
            <a:r>
              <a:rPr lang="en-US" sz="900" dirty="0"/>
              <a:t> </a:t>
            </a:r>
            <a:r>
              <a:rPr lang="en-US" sz="900" dirty="0" err="1"/>
              <a:t>Beschut</a:t>
            </a:r>
            <a:r>
              <a:rPr lang="en-US" sz="900" dirty="0"/>
              <a:t> </a:t>
            </a:r>
            <a:r>
              <a:rPr lang="en-US" sz="900" dirty="0" err="1"/>
              <a:t>Wonen</a:t>
            </a:r>
            <a:r>
              <a:rPr lang="en-US" sz="900" dirty="0"/>
              <a:t> </a:t>
            </a:r>
            <a:r>
              <a:rPr lang="en-US" sz="900" dirty="0" err="1"/>
              <a:t>Regio</a:t>
            </a:r>
            <a:r>
              <a:rPr lang="en-US" sz="900" dirty="0"/>
              <a:t> </a:t>
            </a:r>
            <a:r>
              <a:rPr lang="en-US" sz="900" dirty="0" err="1"/>
              <a:t>Izegem</a:t>
            </a:r>
            <a:r>
              <a:rPr lang="en-US" sz="900" dirty="0"/>
              <a:t> </a:t>
            </a:r>
            <a:r>
              <a:rPr lang="en-US" sz="900" dirty="0" err="1" smtClean="0"/>
              <a:t>vzw</a:t>
            </a:r>
            <a:r>
              <a:rPr lang="en-US" sz="900" dirty="0" smtClean="0"/>
              <a:t> </a:t>
            </a:r>
            <a:r>
              <a:rPr lang="en-US" sz="900" dirty="0" err="1" smtClean="0"/>
              <a:t>Bewust</a:t>
            </a:r>
            <a:r>
              <a:rPr lang="en-US" sz="900" dirty="0" smtClean="0"/>
              <a:t> </a:t>
            </a:r>
            <a:r>
              <a:rPr lang="en-US" sz="900" dirty="0"/>
              <a:t>(</a:t>
            </a:r>
            <a:r>
              <a:rPr lang="en-US" sz="900" dirty="0" err="1"/>
              <a:t>Beschut</a:t>
            </a:r>
            <a:r>
              <a:rPr lang="en-US" sz="900" dirty="0"/>
              <a:t> </a:t>
            </a:r>
            <a:r>
              <a:rPr lang="en-US" sz="900" dirty="0" err="1"/>
              <a:t>Wonen</a:t>
            </a:r>
            <a:r>
              <a:rPr lang="en-US" sz="900" dirty="0"/>
              <a:t> </a:t>
            </a:r>
            <a:r>
              <a:rPr lang="en-US" sz="900" dirty="0" err="1"/>
              <a:t>Sint-Truiden</a:t>
            </a:r>
            <a:r>
              <a:rPr lang="en-US" sz="900" dirty="0"/>
              <a:t>) </a:t>
            </a:r>
            <a:r>
              <a:rPr lang="en-US" sz="900" dirty="0" err="1"/>
              <a:t>vzw</a:t>
            </a:r>
            <a:r>
              <a:rPr lang="en-US" sz="900" dirty="0"/>
              <a:t> </a:t>
            </a:r>
            <a:r>
              <a:rPr lang="en-US" sz="900" dirty="0" err="1"/>
              <a:t>Engelbewaarder</a:t>
            </a:r>
            <a:r>
              <a:rPr lang="en-US" sz="900" dirty="0"/>
              <a:t> </a:t>
            </a:r>
            <a:r>
              <a:rPr lang="en-US" sz="900" dirty="0" err="1"/>
              <a:t>vzw</a:t>
            </a:r>
            <a:r>
              <a:rPr lang="en-US" sz="900" dirty="0"/>
              <a:t> </a:t>
            </a:r>
            <a:r>
              <a:rPr lang="en-US" sz="900" dirty="0" err="1"/>
              <a:t>Nursingtehuis</a:t>
            </a:r>
            <a:r>
              <a:rPr lang="en-US" sz="900" dirty="0"/>
              <a:t> </a:t>
            </a:r>
            <a:r>
              <a:rPr lang="en-US" sz="900" dirty="0" err="1"/>
              <a:t>Sint</a:t>
            </a:r>
            <a:r>
              <a:rPr lang="en-US" sz="900" dirty="0"/>
              <a:t>-Jan de </a:t>
            </a:r>
            <a:r>
              <a:rPr lang="en-US" sz="900" dirty="0" err="1"/>
              <a:t>Deo</a:t>
            </a:r>
            <a:r>
              <a:rPr lang="en-US" sz="900" dirty="0"/>
              <a:t> </a:t>
            </a:r>
            <a:r>
              <a:rPr lang="en-US" sz="900" dirty="0" err="1"/>
              <a:t>Wiric</a:t>
            </a:r>
            <a:r>
              <a:rPr lang="en-US" sz="900" dirty="0"/>
              <a:t> </a:t>
            </a:r>
            <a:r>
              <a:rPr lang="en-US" sz="900" dirty="0" err="1"/>
              <a:t>vzw</a:t>
            </a:r>
            <a:r>
              <a:rPr lang="en-US" sz="900" dirty="0"/>
              <a:t> WOTC De </a:t>
            </a:r>
            <a:r>
              <a:rPr lang="en-US" sz="900" dirty="0" err="1"/>
              <a:t>Berkjes</a:t>
            </a:r>
            <a:r>
              <a:rPr lang="en-US" sz="900" dirty="0"/>
              <a:t> WZC </a:t>
            </a:r>
            <a:r>
              <a:rPr lang="en-US" sz="900" dirty="0" err="1"/>
              <a:t>Heilig</a:t>
            </a:r>
            <a:r>
              <a:rPr lang="en-US" sz="900" dirty="0"/>
              <a:t> Hart </a:t>
            </a:r>
            <a:r>
              <a:rPr lang="en-US" sz="900" dirty="0" err="1"/>
              <a:t>Nijlen</a:t>
            </a:r>
            <a:r>
              <a:rPr lang="en-US" sz="900" dirty="0"/>
              <a:t> </a:t>
            </a:r>
          </a:p>
        </p:txBody>
      </p:sp>
      <p:pic>
        <p:nvPicPr>
          <p:cNvPr id="10" name="Picture 3"/>
          <p:cNvPicPr>
            <a:picLocks noChangeAspect="1"/>
          </p:cNvPicPr>
          <p:nvPr/>
        </p:nvPicPr>
        <p:blipFill>
          <a:blip r:embed="rId2" cstate="print"/>
          <a:stretch>
            <a:fillRect/>
          </a:stretch>
        </p:blipFill>
        <p:spPr>
          <a:xfrm>
            <a:off x="7164288" y="188640"/>
            <a:ext cx="1867109" cy="548680"/>
          </a:xfrm>
          <a:prstGeom prst="rect">
            <a:avLst/>
          </a:prstGeom>
        </p:spPr>
      </p:pic>
    </p:spTree>
    <p:extLst>
      <p:ext uri="{BB962C8B-B14F-4D97-AF65-F5344CB8AC3E}">
        <p14:creationId xmlns="" xmlns:p14="http://schemas.microsoft.com/office/powerpoint/2010/main" val="422589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4624" y="116632"/>
            <a:ext cx="8229600" cy="1143000"/>
          </a:xfrm>
        </p:spPr>
        <p:txBody>
          <a:bodyPr/>
          <a:lstStyle/>
          <a:p>
            <a:r>
              <a:rPr lang="nl-BE" dirty="0" smtClean="0"/>
              <a:t>Accenten in presentatie..</a:t>
            </a:r>
            <a:endParaRPr lang="nl-BE" dirty="0"/>
          </a:p>
        </p:txBody>
      </p:sp>
      <p:sp>
        <p:nvSpPr>
          <p:cNvPr id="3" name="Tijdelijke aanduiding voor inhoud 2"/>
          <p:cNvSpPr>
            <a:spLocks noGrp="1"/>
          </p:cNvSpPr>
          <p:nvPr>
            <p:ph idx="1"/>
          </p:nvPr>
        </p:nvSpPr>
        <p:spPr>
          <a:xfrm>
            <a:off x="457200" y="1600200"/>
            <a:ext cx="8686800" cy="4853136"/>
          </a:xfrm>
        </p:spPr>
        <p:txBody>
          <a:bodyPr/>
          <a:lstStyle/>
          <a:p>
            <a:r>
              <a:rPr lang="nl-BE" dirty="0" smtClean="0"/>
              <a:t>Aandacht kwaliteit instrumenten: </a:t>
            </a:r>
          </a:p>
          <a:p>
            <a:pPr lvl="1"/>
            <a:r>
              <a:rPr lang="nl-BE" dirty="0" err="1" smtClean="0"/>
              <a:t>Q-Scan</a:t>
            </a:r>
            <a:r>
              <a:rPr lang="nl-BE" dirty="0" smtClean="0"/>
              <a:t> (Commissie Psychodiagnostiek, BFP)  </a:t>
            </a:r>
          </a:p>
          <a:p>
            <a:pPr lvl="1"/>
            <a:r>
              <a:rPr lang="nl-BE" dirty="0" err="1" smtClean="0"/>
              <a:t>CAP-vademecum</a:t>
            </a:r>
            <a:endParaRPr lang="nl-BE" dirty="0" smtClean="0"/>
          </a:p>
          <a:p>
            <a:pPr lvl="1"/>
            <a:r>
              <a:rPr lang="nl-BE" dirty="0" err="1" smtClean="0"/>
              <a:t>COTAN-oordelen</a:t>
            </a:r>
            <a:endParaRPr lang="nl-BE" dirty="0" smtClean="0"/>
          </a:p>
          <a:p>
            <a:r>
              <a:rPr lang="nl-BE" dirty="0" smtClean="0"/>
              <a:t>Vgl. met resultaten uit de </a:t>
            </a:r>
            <a:r>
              <a:rPr lang="nl-BE" dirty="0" err="1" smtClean="0"/>
              <a:t>VFD-rondvraag</a:t>
            </a:r>
            <a:r>
              <a:rPr lang="nl-BE" dirty="0" smtClean="0"/>
              <a:t> 2002</a:t>
            </a:r>
          </a:p>
          <a:p>
            <a:r>
              <a:rPr lang="nl-BE" dirty="0" smtClean="0"/>
              <a:t>Hier </a:t>
            </a:r>
            <a:r>
              <a:rPr lang="nl-BE" dirty="0" err="1" smtClean="0"/>
              <a:t>géén</a:t>
            </a:r>
            <a:r>
              <a:rPr lang="nl-BE" dirty="0" smtClean="0"/>
              <a:t> analyse per beroepsgroep of de vraag: </a:t>
            </a:r>
            <a:r>
              <a:rPr lang="nl-BE" i="1" dirty="0" smtClean="0"/>
              <a:t>wie met welke test “werkt”.. </a:t>
            </a:r>
            <a:endParaRPr lang="nl-BE" i="1" dirty="0" smtClean="0"/>
          </a:p>
          <a:p>
            <a:r>
              <a:rPr lang="nl-BE" dirty="0" smtClean="0"/>
              <a:t>WEL </a:t>
            </a:r>
            <a:r>
              <a:rPr lang="nl-BE" dirty="0" smtClean="0"/>
              <a:t>-&gt;…</a:t>
            </a:r>
          </a:p>
          <a:p>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3</a:t>
            </a:fld>
            <a:endParaRPr lang="nl-BE"/>
          </a:p>
        </p:txBody>
      </p:sp>
      <p:pic>
        <p:nvPicPr>
          <p:cNvPr id="6" name="Picture 3"/>
          <p:cNvPicPr>
            <a:picLocks noChangeAspect="1"/>
          </p:cNvPicPr>
          <p:nvPr/>
        </p:nvPicPr>
        <p:blipFill>
          <a:blip r:embed="rId2" cstate="print"/>
          <a:stretch>
            <a:fillRect/>
          </a:stretch>
        </p:blipFill>
        <p:spPr>
          <a:xfrm>
            <a:off x="6228184" y="188640"/>
            <a:ext cx="2747284" cy="807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lstStyle/>
          <a:p>
            <a:r>
              <a:rPr lang="en-US" dirty="0" smtClean="0"/>
              <a:t>17 </a:t>
            </a:r>
            <a:r>
              <a:rPr lang="en-US" dirty="0" err="1" smtClean="0"/>
              <a:t>Testdomeinen</a:t>
            </a:r>
            <a:r>
              <a:rPr lang="en-US" dirty="0" smtClean="0"/>
              <a:t/>
            </a:r>
            <a:br>
              <a:rPr lang="en-US" dirty="0" smtClean="0"/>
            </a:br>
            <a:r>
              <a:rPr lang="en-US" sz="3200" dirty="0" smtClean="0"/>
              <a:t>(353 tests “</a:t>
            </a:r>
            <a:r>
              <a:rPr lang="en-US" sz="3200" dirty="0" err="1" smtClean="0"/>
              <a:t>aangeboden</a:t>
            </a:r>
            <a:r>
              <a:rPr lang="en-US" sz="3200" dirty="0" smtClean="0"/>
              <a:t>”,  &gt; 150 </a:t>
            </a:r>
            <a:r>
              <a:rPr lang="en-US" sz="3200" dirty="0" err="1" smtClean="0"/>
              <a:t>ontbrekende</a:t>
            </a:r>
            <a:r>
              <a:rPr lang="en-US" sz="3200" dirty="0" smtClean="0"/>
              <a:t>)</a:t>
            </a:r>
            <a:endParaRPr lang="en-US" sz="3200" dirty="0"/>
          </a:p>
        </p:txBody>
      </p:sp>
      <p:sp>
        <p:nvSpPr>
          <p:cNvPr id="3" name="Content Placeholder 2"/>
          <p:cNvSpPr>
            <a:spLocks noGrp="1"/>
          </p:cNvSpPr>
          <p:nvPr>
            <p:ph idx="1"/>
          </p:nvPr>
        </p:nvSpPr>
        <p:spPr>
          <a:xfrm>
            <a:off x="611560" y="1844824"/>
            <a:ext cx="9001000" cy="4525963"/>
          </a:xfrm>
        </p:spPr>
        <p:txBody>
          <a:bodyPr/>
          <a:lstStyle/>
          <a:p>
            <a:r>
              <a:rPr lang="en-US" dirty="0" err="1" smtClean="0"/>
              <a:t>Intelligentie</a:t>
            </a:r>
            <a:r>
              <a:rPr lang="en-US" dirty="0" smtClean="0"/>
              <a:t>- en </a:t>
            </a:r>
            <a:r>
              <a:rPr lang="en-US" dirty="0" err="1" smtClean="0"/>
              <a:t>Ontwikkelingstests</a:t>
            </a:r>
            <a:r>
              <a:rPr lang="en-US" dirty="0" smtClean="0"/>
              <a:t> (30</a:t>
            </a:r>
            <a:r>
              <a:rPr lang="en-US" dirty="0" smtClean="0"/>
              <a:t>, </a:t>
            </a:r>
            <a:r>
              <a:rPr lang="en-US" dirty="0" err="1" smtClean="0"/>
              <a:t>nog</a:t>
            </a:r>
            <a:r>
              <a:rPr lang="en-US" dirty="0" smtClean="0"/>
              <a:t> 10)</a:t>
            </a:r>
          </a:p>
          <a:p>
            <a:r>
              <a:rPr lang="en-US" dirty="0" err="1" smtClean="0"/>
              <a:t>Klinische</a:t>
            </a:r>
            <a:r>
              <a:rPr lang="en-US" dirty="0" smtClean="0"/>
              <a:t> </a:t>
            </a:r>
            <a:r>
              <a:rPr lang="en-US" dirty="0" err="1" smtClean="0"/>
              <a:t>schalen</a:t>
            </a:r>
            <a:r>
              <a:rPr lang="en-US" dirty="0" smtClean="0"/>
              <a:t> (81, </a:t>
            </a:r>
            <a:r>
              <a:rPr lang="en-US" dirty="0" err="1" smtClean="0"/>
              <a:t>nog</a:t>
            </a:r>
            <a:r>
              <a:rPr lang="en-US" dirty="0" smtClean="0"/>
              <a:t> 40)</a:t>
            </a:r>
          </a:p>
          <a:p>
            <a:r>
              <a:rPr lang="en-US" dirty="0" err="1" smtClean="0"/>
              <a:t>Aandachtstests</a:t>
            </a:r>
            <a:r>
              <a:rPr lang="en-US" dirty="0" smtClean="0"/>
              <a:t> (5, </a:t>
            </a:r>
            <a:r>
              <a:rPr lang="en-US" dirty="0" err="1" smtClean="0"/>
              <a:t>nog</a:t>
            </a:r>
            <a:r>
              <a:rPr lang="en-US" dirty="0" smtClean="0"/>
              <a:t> 10)</a:t>
            </a:r>
          </a:p>
          <a:p>
            <a:r>
              <a:rPr lang="en-US" dirty="0" smtClean="0"/>
              <a:t>Alg. </a:t>
            </a:r>
            <a:r>
              <a:rPr lang="en-US" dirty="0" err="1" smtClean="0"/>
              <a:t>Taal</a:t>
            </a:r>
            <a:r>
              <a:rPr lang="en-US" dirty="0" smtClean="0"/>
              <a:t>-, Lees- en </a:t>
            </a:r>
            <a:r>
              <a:rPr lang="en-US" dirty="0" err="1" smtClean="0"/>
              <a:t>Spellingtests</a:t>
            </a:r>
            <a:r>
              <a:rPr lang="en-US" dirty="0" smtClean="0"/>
              <a:t>..  (34, </a:t>
            </a:r>
            <a:r>
              <a:rPr lang="en-US" dirty="0" err="1" smtClean="0"/>
              <a:t>nog</a:t>
            </a:r>
            <a:r>
              <a:rPr lang="en-US" dirty="0" smtClean="0"/>
              <a:t> 18)</a:t>
            </a:r>
          </a:p>
          <a:p>
            <a:r>
              <a:rPr lang="en-US" dirty="0" err="1" smtClean="0"/>
              <a:t>Geheugentests</a:t>
            </a:r>
            <a:r>
              <a:rPr lang="en-US" dirty="0" smtClean="0"/>
              <a:t> (7, </a:t>
            </a:r>
            <a:r>
              <a:rPr lang="en-US" dirty="0" err="1" smtClean="0"/>
              <a:t>nog</a:t>
            </a:r>
            <a:r>
              <a:rPr lang="en-US" dirty="0" smtClean="0"/>
              <a:t> 3)</a:t>
            </a:r>
          </a:p>
          <a:p>
            <a:r>
              <a:rPr lang="en-US" dirty="0" err="1" smtClean="0"/>
              <a:t>Motoriektests</a:t>
            </a:r>
            <a:r>
              <a:rPr lang="en-US" dirty="0" smtClean="0"/>
              <a:t> (8, </a:t>
            </a:r>
            <a:r>
              <a:rPr lang="en-US" dirty="0" err="1" smtClean="0"/>
              <a:t>nog</a:t>
            </a:r>
            <a:r>
              <a:rPr lang="en-US" dirty="0" smtClean="0"/>
              <a:t> 4)</a:t>
            </a:r>
          </a:p>
          <a:p>
            <a:r>
              <a:rPr lang="en-US" dirty="0" err="1" smtClean="0"/>
              <a:t>Persoonlijkheidstests</a:t>
            </a:r>
            <a:r>
              <a:rPr lang="en-US" dirty="0" smtClean="0"/>
              <a:t> (48, </a:t>
            </a:r>
            <a:r>
              <a:rPr lang="en-US" dirty="0" err="1" smtClean="0"/>
              <a:t>nog</a:t>
            </a:r>
            <a:r>
              <a:rPr lang="en-US" dirty="0" smtClean="0"/>
              <a:t> 15)</a:t>
            </a:r>
          </a:p>
          <a:p>
            <a:r>
              <a:rPr lang="en-US" dirty="0" err="1" smtClean="0"/>
              <a:t>Reken</a:t>
            </a:r>
            <a:r>
              <a:rPr lang="en-US" dirty="0" smtClean="0"/>
              <a:t>- en </a:t>
            </a:r>
            <a:r>
              <a:rPr lang="en-US" dirty="0" err="1" smtClean="0"/>
              <a:t>Wiskundetests</a:t>
            </a:r>
            <a:r>
              <a:rPr lang="en-US" dirty="0" smtClean="0"/>
              <a:t> (22, </a:t>
            </a:r>
            <a:r>
              <a:rPr lang="en-US" dirty="0" err="1" smtClean="0"/>
              <a:t>nog</a:t>
            </a:r>
            <a:r>
              <a:rPr lang="en-US" dirty="0" smtClean="0"/>
              <a:t> 8)</a:t>
            </a:r>
          </a:p>
          <a:p>
            <a:endParaRPr lang="en-US" sz="2000" dirty="0"/>
          </a:p>
        </p:txBody>
      </p:sp>
      <p:sp>
        <p:nvSpPr>
          <p:cNvPr id="4" name="Slide Number Placeholder 3"/>
          <p:cNvSpPr>
            <a:spLocks noGrp="1"/>
          </p:cNvSpPr>
          <p:nvPr>
            <p:ph type="sldNum" sz="quarter" idx="12"/>
          </p:nvPr>
        </p:nvSpPr>
        <p:spPr/>
        <p:txBody>
          <a:bodyPr/>
          <a:lstStyle/>
          <a:p>
            <a:pPr>
              <a:defRPr/>
            </a:pPr>
            <a:fld id="{8787ED28-EDE1-4CC1-8FC7-5037DECC5A1A}" type="slidenum">
              <a:rPr lang="nl-BE" smtClean="0"/>
              <a:pPr>
                <a:defRPr/>
              </a:pPr>
              <a:t>4</a:t>
            </a:fld>
            <a:endParaRPr lang="nl-BE"/>
          </a:p>
        </p:txBody>
      </p:sp>
      <p:pic>
        <p:nvPicPr>
          <p:cNvPr id="8" name="Picture 3"/>
          <p:cNvPicPr>
            <a:picLocks noChangeAspect="1"/>
          </p:cNvPicPr>
          <p:nvPr/>
        </p:nvPicPr>
        <p:blipFill>
          <a:blip r:embed="rId2" cstate="print"/>
          <a:stretch>
            <a:fillRect/>
          </a:stretch>
        </p:blipFill>
        <p:spPr>
          <a:xfrm>
            <a:off x="6487204" y="188640"/>
            <a:ext cx="2450368" cy="720080"/>
          </a:xfrm>
          <a:prstGeom prst="rect">
            <a:avLst/>
          </a:prstGeom>
        </p:spPr>
      </p:pic>
    </p:spTree>
    <p:extLst>
      <p:ext uri="{BB962C8B-B14F-4D97-AF65-F5344CB8AC3E}">
        <p14:creationId xmlns="" xmlns:p14="http://schemas.microsoft.com/office/powerpoint/2010/main" val="148869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0" y="260648"/>
            <a:ext cx="8229600" cy="1143000"/>
          </a:xfrm>
        </p:spPr>
        <p:txBody>
          <a:bodyPr/>
          <a:lstStyle/>
          <a:p>
            <a:r>
              <a:rPr lang="en-US" dirty="0" err="1" smtClean="0"/>
              <a:t>Overige</a:t>
            </a:r>
            <a:r>
              <a:rPr lang="en-US" dirty="0" smtClean="0"/>
              <a:t>  9 </a:t>
            </a:r>
            <a:r>
              <a:rPr lang="en-US" dirty="0" err="1" smtClean="0"/>
              <a:t>Testdomeinen</a:t>
            </a:r>
            <a:r>
              <a:rPr lang="en-US" dirty="0" smtClean="0"/>
              <a:t/>
            </a:r>
            <a:br>
              <a:rPr lang="en-US" dirty="0" smtClean="0"/>
            </a:br>
            <a:r>
              <a:rPr lang="en-US" sz="2000" dirty="0" smtClean="0"/>
              <a:t>(</a:t>
            </a:r>
            <a:r>
              <a:rPr lang="en-US" sz="2000" dirty="0" err="1" smtClean="0"/>
              <a:t>niet</a:t>
            </a:r>
            <a:r>
              <a:rPr lang="en-US" sz="2000" dirty="0" smtClean="0"/>
              <a:t> in </a:t>
            </a:r>
            <a:r>
              <a:rPr lang="en-US" sz="2000" dirty="0" err="1" smtClean="0"/>
              <a:t>volgorde</a:t>
            </a:r>
            <a:r>
              <a:rPr lang="en-US" sz="2000" dirty="0" smtClean="0"/>
              <a:t> qua </a:t>
            </a:r>
            <a:r>
              <a:rPr lang="en-US" sz="2000" dirty="0" err="1" smtClean="0"/>
              <a:t>gebruik</a:t>
            </a:r>
            <a:r>
              <a:rPr lang="en-US" sz="2000" dirty="0" smtClean="0"/>
              <a:t>!) </a:t>
            </a:r>
            <a:endParaRPr lang="nl-BE" sz="2000" dirty="0"/>
          </a:p>
        </p:txBody>
      </p:sp>
      <p:sp>
        <p:nvSpPr>
          <p:cNvPr id="7" name="Tijdelijke aanduiding voor inhoud 6"/>
          <p:cNvSpPr>
            <a:spLocks noGrp="1"/>
          </p:cNvSpPr>
          <p:nvPr>
            <p:ph idx="1"/>
          </p:nvPr>
        </p:nvSpPr>
        <p:spPr>
          <a:xfrm>
            <a:off x="755576" y="1484784"/>
            <a:ext cx="8229600" cy="4525963"/>
          </a:xfrm>
        </p:spPr>
        <p:txBody>
          <a:bodyPr/>
          <a:lstStyle/>
          <a:p>
            <a:r>
              <a:rPr lang="en-US" sz="2400" dirty="0" err="1" smtClean="0"/>
              <a:t>Gezins</a:t>
            </a:r>
            <a:r>
              <a:rPr lang="en-US" sz="2400" dirty="0" smtClean="0"/>
              <a:t>- en </a:t>
            </a:r>
            <a:r>
              <a:rPr lang="en-US" sz="2400" dirty="0" err="1" smtClean="0"/>
              <a:t>systeemtests</a:t>
            </a:r>
            <a:r>
              <a:rPr lang="en-US" sz="2400" dirty="0" smtClean="0"/>
              <a:t> (13, </a:t>
            </a:r>
            <a:r>
              <a:rPr lang="en-US" sz="2400" dirty="0" err="1" smtClean="0"/>
              <a:t>nog</a:t>
            </a:r>
            <a:r>
              <a:rPr lang="en-US" sz="2400" dirty="0" smtClean="0"/>
              <a:t> 3)</a:t>
            </a:r>
          </a:p>
          <a:p>
            <a:endParaRPr lang="en-US" sz="2400" dirty="0" smtClean="0"/>
          </a:p>
          <a:p>
            <a:r>
              <a:rPr lang="en-US" sz="2400" dirty="0" smtClean="0"/>
              <a:t>Tests </a:t>
            </a:r>
            <a:r>
              <a:rPr lang="en-US" sz="2400" dirty="0" err="1" smtClean="0"/>
              <a:t>voor</a:t>
            </a:r>
            <a:r>
              <a:rPr lang="en-US" sz="2400" dirty="0" smtClean="0"/>
              <a:t> </a:t>
            </a:r>
            <a:r>
              <a:rPr lang="en-US" sz="2400" dirty="0" err="1" smtClean="0"/>
              <a:t>Executieve</a:t>
            </a:r>
            <a:r>
              <a:rPr lang="en-US" sz="2400" dirty="0" smtClean="0"/>
              <a:t> </a:t>
            </a:r>
            <a:r>
              <a:rPr lang="en-US" sz="2400" dirty="0" err="1" smtClean="0"/>
              <a:t>functies</a:t>
            </a:r>
            <a:r>
              <a:rPr lang="en-US" sz="2400" dirty="0" smtClean="0"/>
              <a:t>  (6, </a:t>
            </a:r>
            <a:r>
              <a:rPr lang="en-US" sz="2400" dirty="0" err="1" smtClean="0"/>
              <a:t>nog</a:t>
            </a:r>
            <a:r>
              <a:rPr lang="en-US" sz="2400" dirty="0" smtClean="0"/>
              <a:t> 10)</a:t>
            </a:r>
          </a:p>
          <a:p>
            <a:r>
              <a:rPr lang="en-US" sz="2400" dirty="0" smtClean="0"/>
              <a:t>Tests </a:t>
            </a:r>
            <a:r>
              <a:rPr lang="en-US" sz="2400" dirty="0" err="1" smtClean="0"/>
              <a:t>voor</a:t>
            </a:r>
            <a:r>
              <a:rPr lang="en-US" sz="2400" dirty="0" smtClean="0"/>
              <a:t> </a:t>
            </a:r>
            <a:r>
              <a:rPr lang="en-US" sz="2400" dirty="0" err="1" smtClean="0"/>
              <a:t>Visueel-ruimtelijke</a:t>
            </a:r>
            <a:r>
              <a:rPr lang="en-US" sz="2400" dirty="0" smtClean="0"/>
              <a:t> </a:t>
            </a:r>
            <a:r>
              <a:rPr lang="en-US" sz="2400" dirty="0" err="1" smtClean="0"/>
              <a:t>perceptie</a:t>
            </a:r>
            <a:r>
              <a:rPr lang="en-US" sz="2400" dirty="0" smtClean="0"/>
              <a:t> (4 </a:t>
            </a:r>
            <a:r>
              <a:rPr lang="en-US" sz="2400" dirty="0" err="1" smtClean="0"/>
              <a:t>nog</a:t>
            </a:r>
            <a:r>
              <a:rPr lang="en-US" sz="2400" dirty="0" smtClean="0"/>
              <a:t> 15)</a:t>
            </a:r>
          </a:p>
          <a:p>
            <a:r>
              <a:rPr lang="en-US" sz="2400" dirty="0" err="1" smtClean="0"/>
              <a:t>Andere</a:t>
            </a:r>
            <a:r>
              <a:rPr lang="en-US" sz="2400" dirty="0" smtClean="0"/>
              <a:t> </a:t>
            </a:r>
            <a:r>
              <a:rPr lang="en-US" sz="2400" dirty="0" err="1" smtClean="0"/>
              <a:t>neuropsychologische</a:t>
            </a:r>
            <a:r>
              <a:rPr lang="en-US" sz="2400" dirty="0" smtClean="0"/>
              <a:t> tests  (6, </a:t>
            </a:r>
            <a:r>
              <a:rPr lang="en-US" sz="2400" dirty="0" err="1" smtClean="0"/>
              <a:t>nog</a:t>
            </a:r>
            <a:r>
              <a:rPr lang="en-US" sz="2400" dirty="0" smtClean="0"/>
              <a:t> 20)</a:t>
            </a:r>
          </a:p>
          <a:p>
            <a:endParaRPr lang="en-US" sz="2400" dirty="0" smtClean="0"/>
          </a:p>
          <a:p>
            <a:r>
              <a:rPr lang="en-US" sz="2400" dirty="0" err="1" smtClean="0"/>
              <a:t>Schoolvorderingentests</a:t>
            </a:r>
            <a:r>
              <a:rPr lang="en-US" sz="2400" dirty="0" smtClean="0"/>
              <a:t> (7, </a:t>
            </a:r>
            <a:r>
              <a:rPr lang="en-US" sz="2400" dirty="0" err="1" smtClean="0"/>
              <a:t>nog</a:t>
            </a:r>
            <a:r>
              <a:rPr lang="en-US" sz="2400" dirty="0" smtClean="0"/>
              <a:t> 5)</a:t>
            </a:r>
          </a:p>
          <a:p>
            <a:r>
              <a:rPr lang="en-US" sz="2400" dirty="0" err="1" smtClean="0"/>
              <a:t>Leerlingvolgsystemen</a:t>
            </a:r>
            <a:r>
              <a:rPr lang="en-US" sz="2400" dirty="0" smtClean="0"/>
              <a:t> (13, </a:t>
            </a:r>
            <a:r>
              <a:rPr lang="en-US" sz="2400" dirty="0" err="1" smtClean="0"/>
              <a:t>nog</a:t>
            </a:r>
            <a:r>
              <a:rPr lang="en-US" sz="2400" dirty="0" smtClean="0"/>
              <a:t> 5)</a:t>
            </a:r>
          </a:p>
          <a:p>
            <a:r>
              <a:rPr lang="en-US" sz="2400" dirty="0" err="1" smtClean="0"/>
              <a:t>Studeertests</a:t>
            </a:r>
            <a:r>
              <a:rPr lang="en-US" sz="2400" dirty="0" smtClean="0"/>
              <a:t> (7)</a:t>
            </a:r>
          </a:p>
          <a:p>
            <a:r>
              <a:rPr lang="en-US" sz="2400" dirty="0" err="1" smtClean="0"/>
              <a:t>Belangstellingstests</a:t>
            </a:r>
            <a:r>
              <a:rPr lang="en-US" sz="2400" dirty="0" smtClean="0"/>
              <a:t> (17)</a:t>
            </a:r>
          </a:p>
          <a:p>
            <a:endParaRPr lang="en-US" sz="2400" dirty="0" smtClean="0"/>
          </a:p>
          <a:p>
            <a:r>
              <a:rPr lang="en-US" sz="2400" dirty="0" smtClean="0"/>
              <a:t>Outcome tests (</a:t>
            </a:r>
            <a:r>
              <a:rPr lang="en-US" sz="2400" dirty="0" err="1" smtClean="0"/>
              <a:t>effectmetingen</a:t>
            </a:r>
            <a:r>
              <a:rPr lang="en-US" sz="2400" dirty="0" smtClean="0"/>
              <a:t>; 8, </a:t>
            </a:r>
            <a:r>
              <a:rPr lang="en-US" sz="2400" dirty="0" err="1" smtClean="0"/>
              <a:t>nog</a:t>
            </a:r>
            <a:r>
              <a:rPr lang="en-US" sz="2400" dirty="0" smtClean="0"/>
              <a:t> 3)</a:t>
            </a:r>
          </a:p>
          <a:p>
            <a:endParaRPr lang="nl-BE" sz="2000" dirty="0"/>
          </a:p>
        </p:txBody>
      </p:sp>
      <p:sp>
        <p:nvSpPr>
          <p:cNvPr id="5" name="Tijdelijke aanduiding voor dianummer 4"/>
          <p:cNvSpPr>
            <a:spLocks noGrp="1"/>
          </p:cNvSpPr>
          <p:nvPr>
            <p:ph type="sldNum" sz="quarter" idx="12"/>
          </p:nvPr>
        </p:nvSpPr>
        <p:spPr/>
        <p:txBody>
          <a:bodyPr/>
          <a:lstStyle/>
          <a:p>
            <a:pPr>
              <a:defRPr/>
            </a:pPr>
            <a:fld id="{0FB2FFC9-DAA8-4938-87DE-6818ED1B44D7}" type="slidenum">
              <a:rPr lang="nl-BE" smtClean="0"/>
              <a:pPr>
                <a:defRPr/>
              </a:pPr>
              <a:t>5</a:t>
            </a:fld>
            <a:endParaRPr lang="nl-BE"/>
          </a:p>
        </p:txBody>
      </p:sp>
      <p:pic>
        <p:nvPicPr>
          <p:cNvPr id="8" name="Picture 3"/>
          <p:cNvPicPr>
            <a:picLocks noChangeAspect="1"/>
          </p:cNvPicPr>
          <p:nvPr/>
        </p:nvPicPr>
        <p:blipFill>
          <a:blip r:embed="rId2" cstate="print"/>
          <a:stretch>
            <a:fillRect/>
          </a:stretch>
        </p:blipFill>
        <p:spPr>
          <a:xfrm>
            <a:off x="7164288" y="188640"/>
            <a:ext cx="1867109" cy="548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1520" y="188640"/>
            <a:ext cx="8229600" cy="1143000"/>
          </a:xfrm>
        </p:spPr>
        <p:txBody>
          <a:bodyPr/>
          <a:lstStyle/>
          <a:p>
            <a:r>
              <a:rPr lang="nl-BE" dirty="0" smtClean="0"/>
              <a:t>12 “sectoren”</a:t>
            </a:r>
            <a:endParaRPr lang="nl-BE" dirty="0"/>
          </a:p>
        </p:txBody>
      </p:sp>
      <p:sp>
        <p:nvSpPr>
          <p:cNvPr id="7" name="Tijdelijke aanduiding voor inhoud 6"/>
          <p:cNvSpPr>
            <a:spLocks noGrp="1"/>
          </p:cNvSpPr>
          <p:nvPr>
            <p:ph idx="1"/>
          </p:nvPr>
        </p:nvSpPr>
        <p:spPr>
          <a:xfrm>
            <a:off x="683568" y="1268760"/>
            <a:ext cx="8229600" cy="4525963"/>
          </a:xfrm>
        </p:spPr>
        <p:txBody>
          <a:bodyPr/>
          <a:lstStyle/>
          <a:p>
            <a:r>
              <a:rPr lang="nl-BE" dirty="0" smtClean="0"/>
              <a:t>CLB</a:t>
            </a:r>
          </a:p>
          <a:p>
            <a:r>
              <a:rPr lang="nl-BE" dirty="0" smtClean="0"/>
              <a:t>CAR</a:t>
            </a:r>
          </a:p>
          <a:p>
            <a:r>
              <a:rPr lang="nl-BE" dirty="0" smtClean="0"/>
              <a:t>GGZ (Kinderen –Volwassenen)</a:t>
            </a:r>
          </a:p>
          <a:p>
            <a:r>
              <a:rPr lang="nl-BE" dirty="0" smtClean="0"/>
              <a:t>MPI</a:t>
            </a:r>
          </a:p>
          <a:p>
            <a:r>
              <a:rPr lang="nl-BE" dirty="0" smtClean="0"/>
              <a:t>PAAZ</a:t>
            </a:r>
          </a:p>
          <a:p>
            <a:r>
              <a:rPr lang="nl-BE" dirty="0" smtClean="0"/>
              <a:t>PMT (Psychomotorische Therapeuten)</a:t>
            </a:r>
          </a:p>
          <a:p>
            <a:r>
              <a:rPr lang="nl-BE" dirty="0" smtClean="0"/>
              <a:t>Logopedisten</a:t>
            </a:r>
          </a:p>
          <a:p>
            <a:r>
              <a:rPr lang="nl-BE" dirty="0" smtClean="0"/>
              <a:t>Psychiatrische ziekenhuizen</a:t>
            </a:r>
          </a:p>
          <a:p>
            <a:r>
              <a:rPr lang="nl-BE" dirty="0" smtClean="0"/>
              <a:t>BW, PVT &amp; via het tijdschrift Signaal…</a:t>
            </a:r>
            <a:endParaRPr lang="nl-BE" dirty="0"/>
          </a:p>
        </p:txBody>
      </p:sp>
      <p:sp>
        <p:nvSpPr>
          <p:cNvPr id="5" name="Tijdelijke aanduiding voor dianummer 4"/>
          <p:cNvSpPr>
            <a:spLocks noGrp="1"/>
          </p:cNvSpPr>
          <p:nvPr>
            <p:ph type="sldNum" sz="quarter" idx="12"/>
          </p:nvPr>
        </p:nvSpPr>
        <p:spPr/>
        <p:txBody>
          <a:bodyPr/>
          <a:lstStyle/>
          <a:p>
            <a:pPr>
              <a:defRPr/>
            </a:pPr>
            <a:fld id="{0FB2FFC9-DAA8-4938-87DE-6818ED1B44D7}" type="slidenum">
              <a:rPr lang="nl-BE" smtClean="0"/>
              <a:pPr>
                <a:defRPr/>
              </a:pPr>
              <a:t>6</a:t>
            </a:fld>
            <a:endParaRPr lang="nl-BE"/>
          </a:p>
        </p:txBody>
      </p:sp>
      <p:pic>
        <p:nvPicPr>
          <p:cNvPr id="8" name="Picture 3"/>
          <p:cNvPicPr>
            <a:picLocks noChangeAspect="1"/>
          </p:cNvPicPr>
          <p:nvPr/>
        </p:nvPicPr>
        <p:blipFill>
          <a:blip r:embed="rId2" cstate="print"/>
          <a:stretch>
            <a:fillRect/>
          </a:stretch>
        </p:blipFill>
        <p:spPr>
          <a:xfrm>
            <a:off x="6088554" y="260648"/>
            <a:ext cx="2695406" cy="792088"/>
          </a:xfrm>
          <a:prstGeom prst="rect">
            <a:avLst/>
          </a:prstGeom>
        </p:spPr>
      </p:pic>
      <p:sp>
        <p:nvSpPr>
          <p:cNvPr id="9" name="Toelichting met afgeronde rechthoek 8"/>
          <p:cNvSpPr/>
          <p:nvPr/>
        </p:nvSpPr>
        <p:spPr>
          <a:xfrm>
            <a:off x="683568" y="1340768"/>
            <a:ext cx="5832648" cy="1728192"/>
          </a:xfrm>
          <a:prstGeom prst="wedgeRoundRectCallou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a:xfrm>
            <a:off x="0" y="404664"/>
            <a:ext cx="8229600" cy="1143000"/>
          </a:xfrm>
        </p:spPr>
        <p:txBody>
          <a:bodyPr/>
          <a:lstStyle/>
          <a:p>
            <a:r>
              <a:rPr lang="nl-BE" dirty="0" smtClean="0"/>
              <a:t>Resultaten</a:t>
            </a:r>
            <a:endParaRPr lang="nl-NL" dirty="0" smtClean="0"/>
          </a:p>
        </p:txBody>
      </p:sp>
      <p:sp>
        <p:nvSpPr>
          <p:cNvPr id="123907" name="Rectangle 3"/>
          <p:cNvSpPr>
            <a:spLocks noGrp="1"/>
          </p:cNvSpPr>
          <p:nvPr>
            <p:ph type="body" idx="1"/>
          </p:nvPr>
        </p:nvSpPr>
        <p:spPr>
          <a:xfrm>
            <a:off x="457200" y="1600200"/>
            <a:ext cx="8686800" cy="4525963"/>
          </a:xfrm>
        </p:spPr>
        <p:txBody>
          <a:bodyPr/>
          <a:lstStyle/>
          <a:p>
            <a:pPr>
              <a:lnSpc>
                <a:spcPct val="80000"/>
              </a:lnSpc>
            </a:pPr>
            <a:r>
              <a:rPr lang="nl-BE" sz="2800" dirty="0" smtClean="0"/>
              <a:t>Over domeinen en sectoren heen</a:t>
            </a:r>
          </a:p>
          <a:p>
            <a:pPr lvl="1">
              <a:lnSpc>
                <a:spcPct val="80000"/>
              </a:lnSpc>
            </a:pPr>
            <a:r>
              <a:rPr lang="nl-BE" sz="2400" dirty="0" smtClean="0"/>
              <a:t>&gt;  Veelgebruikte instrumenten (algemene “hitparade”)</a:t>
            </a:r>
          </a:p>
          <a:p>
            <a:pPr>
              <a:lnSpc>
                <a:spcPct val="80000"/>
              </a:lnSpc>
              <a:buNone/>
            </a:pPr>
            <a:endParaRPr lang="nl-BE" sz="2800" dirty="0" smtClean="0"/>
          </a:p>
          <a:p>
            <a:pPr>
              <a:lnSpc>
                <a:spcPct val="80000"/>
              </a:lnSpc>
            </a:pPr>
            <a:r>
              <a:rPr lang="nl-BE" sz="2800" dirty="0" smtClean="0"/>
              <a:t>Per sector </a:t>
            </a:r>
          </a:p>
          <a:p>
            <a:pPr lvl="1">
              <a:lnSpc>
                <a:spcPct val="80000"/>
              </a:lnSpc>
            </a:pPr>
            <a:r>
              <a:rPr lang="nl-BE" sz="2400" dirty="0" smtClean="0"/>
              <a:t>&gt; Veelgebruikte instrumenten</a:t>
            </a:r>
          </a:p>
          <a:p>
            <a:pPr>
              <a:lnSpc>
                <a:spcPct val="80000"/>
              </a:lnSpc>
            </a:pPr>
            <a:endParaRPr lang="nl-BE" sz="2800" dirty="0" smtClean="0"/>
          </a:p>
          <a:p>
            <a:pPr>
              <a:lnSpc>
                <a:spcPct val="80000"/>
              </a:lnSpc>
            </a:pPr>
            <a:r>
              <a:rPr lang="nl-BE" sz="2800" dirty="0" smtClean="0"/>
              <a:t>Over sectoren heen</a:t>
            </a:r>
          </a:p>
          <a:p>
            <a:pPr lvl="1">
              <a:lnSpc>
                <a:spcPct val="80000"/>
              </a:lnSpc>
            </a:pPr>
            <a:r>
              <a:rPr lang="nl-BE" sz="2400" dirty="0" smtClean="0"/>
              <a:t>&gt; Veelgebruikte instrumenten per domein  </a:t>
            </a:r>
          </a:p>
          <a:p>
            <a:pPr lvl="1">
              <a:lnSpc>
                <a:spcPct val="80000"/>
              </a:lnSpc>
              <a:buNone/>
            </a:pPr>
            <a:endParaRPr lang="nl-BE" dirty="0" smtClean="0"/>
          </a:p>
          <a:p>
            <a:pPr lvl="1">
              <a:lnSpc>
                <a:spcPct val="80000"/>
              </a:lnSpc>
              <a:buNone/>
            </a:pPr>
            <a:r>
              <a:rPr lang="nl-BE" sz="2400" dirty="0" smtClean="0"/>
              <a:t>-&gt; via “Index van gebruik” op basis van.. (maand, week, dag)</a:t>
            </a:r>
          </a:p>
          <a:p>
            <a:pPr lvl="1">
              <a:lnSpc>
                <a:spcPct val="80000"/>
              </a:lnSpc>
              <a:buNone/>
            </a:pPr>
            <a:r>
              <a:rPr lang="nl-BE" sz="2400" dirty="0" smtClean="0"/>
              <a:t>-&gt; relativiteit van “hitparades”.. (door methode &amp; steekproef!)</a:t>
            </a:r>
          </a:p>
          <a:p>
            <a:pPr lvl="1">
              <a:lnSpc>
                <a:spcPct val="80000"/>
              </a:lnSpc>
              <a:buNone/>
            </a:pPr>
            <a:r>
              <a:rPr lang="nl-BE" sz="2400" dirty="0" smtClean="0"/>
              <a:t> </a:t>
            </a:r>
          </a:p>
          <a:p>
            <a:pPr lvl="1">
              <a:lnSpc>
                <a:spcPct val="80000"/>
              </a:lnSpc>
              <a:buNone/>
            </a:pPr>
            <a:r>
              <a:rPr lang="nl-BE" sz="2400" dirty="0" smtClean="0"/>
              <a:t>&amp; </a:t>
            </a:r>
            <a:r>
              <a:rPr lang="nl-BE" sz="2400" dirty="0" smtClean="0"/>
              <a:t>nu G.A.K.T.  </a:t>
            </a:r>
            <a:endParaRPr lang="nl-BE" sz="2400" i="1" dirty="0" smtClean="0"/>
          </a:p>
        </p:txBody>
      </p:sp>
      <p:sp>
        <p:nvSpPr>
          <p:cNvPr id="2" name="Slide Number Placeholder 1"/>
          <p:cNvSpPr>
            <a:spLocks noGrp="1"/>
          </p:cNvSpPr>
          <p:nvPr>
            <p:ph type="sldNum" sz="quarter" idx="12"/>
          </p:nvPr>
        </p:nvSpPr>
        <p:spPr/>
        <p:txBody>
          <a:bodyPr/>
          <a:lstStyle/>
          <a:p>
            <a:pPr>
              <a:defRPr/>
            </a:pPr>
            <a:fld id="{8787ED28-EDE1-4CC1-8FC7-5037DECC5A1A}" type="slidenum">
              <a:rPr lang="nl-BE" smtClean="0"/>
              <a:pPr>
                <a:defRPr/>
              </a:pPr>
              <a:t>7</a:t>
            </a:fld>
            <a:endParaRPr lang="nl-BE"/>
          </a:p>
        </p:txBody>
      </p:sp>
      <p:pic>
        <p:nvPicPr>
          <p:cNvPr id="5" name="Picture 3"/>
          <p:cNvPicPr>
            <a:picLocks noChangeAspect="1"/>
          </p:cNvPicPr>
          <p:nvPr/>
        </p:nvPicPr>
        <p:blipFill>
          <a:blip r:embed="rId3" cstate="print"/>
          <a:stretch>
            <a:fillRect/>
          </a:stretch>
        </p:blipFill>
        <p:spPr>
          <a:xfrm>
            <a:off x="6156176" y="188640"/>
            <a:ext cx="2592288" cy="761785"/>
          </a:xfrm>
          <a:prstGeom prst="rect">
            <a:avLst/>
          </a:prstGeom>
        </p:spPr>
      </p:pic>
      <p:sp>
        <p:nvSpPr>
          <p:cNvPr id="6" name="Rechthoek 5"/>
          <p:cNvSpPr/>
          <p:nvPr/>
        </p:nvSpPr>
        <p:spPr>
          <a:xfrm>
            <a:off x="2771800" y="6309320"/>
            <a:ext cx="4467678" cy="400110"/>
          </a:xfrm>
          <a:prstGeom prst="rect">
            <a:avLst/>
          </a:prstGeom>
          <a:noFill/>
        </p:spPr>
        <p:txBody>
          <a:bodyPr wrap="square" lIns="91440" tIns="45720" rIns="91440" bIns="45720">
            <a:spAutoFit/>
          </a:bodyPr>
          <a:lstStyle/>
          <a:p>
            <a:pPr algn="ctr"/>
            <a:r>
              <a:rPr lang="nl-NL"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Gentse Af..Kortingen Test</a:t>
            </a:r>
            <a:endParaRPr lang="nl-NL"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0"/>
            <a:ext cx="8229600" cy="1143000"/>
          </a:xfrm>
        </p:spPr>
        <p:txBody>
          <a:bodyPr/>
          <a:lstStyle/>
          <a:p>
            <a:r>
              <a:rPr lang="en-US" sz="3200" dirty="0" smtClean="0"/>
              <a:t>Over </a:t>
            </a:r>
            <a:r>
              <a:rPr lang="en-US" sz="3200" dirty="0" err="1" smtClean="0"/>
              <a:t>alle</a:t>
            </a:r>
            <a:r>
              <a:rPr lang="en-US" sz="3200" dirty="0" smtClean="0"/>
              <a:t> </a:t>
            </a:r>
            <a:r>
              <a:rPr lang="en-US" sz="3200" dirty="0" err="1" smtClean="0"/>
              <a:t>sectoren</a:t>
            </a:r>
            <a:r>
              <a:rPr lang="en-US" sz="3200" dirty="0" smtClean="0"/>
              <a:t> en </a:t>
            </a:r>
            <a:r>
              <a:rPr lang="en-US" sz="3200" dirty="0" err="1" smtClean="0"/>
              <a:t>domeinen</a:t>
            </a:r>
            <a:r>
              <a:rPr lang="en-US" sz="3200" dirty="0" smtClean="0"/>
              <a:t> </a:t>
            </a:r>
            <a:r>
              <a:rPr lang="en-US" sz="3200" dirty="0" smtClean="0"/>
              <a:t>(Top 15/353)</a:t>
            </a:r>
            <a:endParaRPr lang="nl-BE" sz="32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8</a:t>
            </a:fld>
            <a:endParaRPr lang="nl-BE"/>
          </a:p>
        </p:txBody>
      </p:sp>
      <p:graphicFrame>
        <p:nvGraphicFramePr>
          <p:cNvPr id="7" name="Grafiek 6"/>
          <p:cNvGraphicFramePr/>
          <p:nvPr/>
        </p:nvGraphicFramePr>
        <p:xfrm>
          <a:off x="971600" y="1196752"/>
          <a:ext cx="8172400" cy="5661248"/>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p:cNvPicPr>
            <a:picLocks noChangeAspect="1"/>
          </p:cNvPicPr>
          <p:nvPr/>
        </p:nvPicPr>
        <p:blipFill>
          <a:blip r:embed="rId3" cstate="print"/>
          <a:srcRect l="42623" t="37975" r="41803" b="6329"/>
          <a:stretch>
            <a:fillRect/>
          </a:stretch>
        </p:blipFill>
        <p:spPr>
          <a:xfrm>
            <a:off x="179512" y="1340768"/>
            <a:ext cx="1152128" cy="5256584"/>
          </a:xfrm>
          <a:prstGeom prst="rect">
            <a:avLst/>
          </a:prstGeom>
        </p:spPr>
      </p:pic>
      <p:sp>
        <p:nvSpPr>
          <p:cNvPr id="8" name="Rechthoek 7"/>
          <p:cNvSpPr/>
          <p:nvPr/>
        </p:nvSpPr>
        <p:spPr>
          <a:xfrm>
            <a:off x="5580112" y="5517232"/>
            <a:ext cx="4572000" cy="923330"/>
          </a:xfrm>
          <a:prstGeom prst="rect">
            <a:avLst/>
          </a:prstGeom>
        </p:spPr>
        <p:txBody>
          <a:bodyPr>
            <a:spAutoFit/>
          </a:bodyPr>
          <a:lstStyle/>
          <a:p>
            <a:r>
              <a:rPr lang="nl-BE" dirty="0" smtClean="0">
                <a:solidFill>
                  <a:schemeClr val="accent3">
                    <a:lumMod val="50000"/>
                  </a:schemeClr>
                </a:solidFill>
              </a:rPr>
              <a:t>Vaakst intelligentie..</a:t>
            </a:r>
          </a:p>
          <a:p>
            <a:r>
              <a:rPr lang="nl-BE" dirty="0" smtClean="0">
                <a:solidFill>
                  <a:schemeClr val="accent3">
                    <a:lumMod val="50000"/>
                  </a:schemeClr>
                </a:solidFill>
              </a:rPr>
              <a:t>maar ook gedrag, taal, aandacht, geheugen…</a:t>
            </a:r>
            <a:endParaRPr lang="nl-BE"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lstStyle/>
          <a:p>
            <a:r>
              <a:rPr lang="en-US" dirty="0" smtClean="0"/>
              <a:t>CLB Top 15</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8787ED28-EDE1-4CC1-8FC7-5037DECC5A1A}" type="slidenum">
              <a:rPr lang="nl-BE" smtClean="0"/>
              <a:pPr>
                <a:defRPr/>
              </a:pPr>
              <a:t>9</a:t>
            </a:fld>
            <a:endParaRPr lang="nl-BE"/>
          </a:p>
        </p:txBody>
      </p:sp>
      <p:graphicFrame>
        <p:nvGraphicFramePr>
          <p:cNvPr id="6" name="Grafiek 5"/>
          <p:cNvGraphicFramePr/>
          <p:nvPr/>
        </p:nvGraphicFramePr>
        <p:xfrm>
          <a:off x="395537" y="885824"/>
          <a:ext cx="8105526" cy="57115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vak 6"/>
          <p:cNvSpPr txBox="1"/>
          <p:nvPr/>
        </p:nvSpPr>
        <p:spPr>
          <a:xfrm>
            <a:off x="5652120" y="3933056"/>
            <a:ext cx="3096344" cy="1754326"/>
          </a:xfrm>
          <a:prstGeom prst="rect">
            <a:avLst/>
          </a:prstGeom>
          <a:noFill/>
        </p:spPr>
        <p:txBody>
          <a:bodyPr wrap="square" rtlCol="0">
            <a:spAutoFit/>
          </a:bodyPr>
          <a:lstStyle/>
          <a:p>
            <a:r>
              <a:rPr lang="nl-BE" dirty="0" smtClean="0">
                <a:solidFill>
                  <a:schemeClr val="accent3">
                    <a:lumMod val="50000"/>
                  </a:schemeClr>
                </a:solidFill>
              </a:rPr>
              <a:t>Vaakst intelligentie..</a:t>
            </a:r>
          </a:p>
          <a:p>
            <a:r>
              <a:rPr lang="nl-BE" dirty="0" smtClean="0">
                <a:solidFill>
                  <a:schemeClr val="accent3">
                    <a:lumMod val="50000"/>
                  </a:schemeClr>
                </a:solidFill>
              </a:rPr>
              <a:t>m</a:t>
            </a:r>
            <a:r>
              <a:rPr lang="nl-BE" dirty="0" smtClean="0">
                <a:solidFill>
                  <a:schemeClr val="accent3">
                    <a:lumMod val="50000"/>
                  </a:schemeClr>
                </a:solidFill>
              </a:rPr>
              <a:t>aar ook gedrag, taal, aandacht, geheugen…</a:t>
            </a:r>
          </a:p>
          <a:p>
            <a:endParaRPr lang="nl-BE" dirty="0" smtClean="0">
              <a:solidFill>
                <a:schemeClr val="accent3">
                  <a:lumMod val="50000"/>
                </a:schemeClr>
              </a:solidFill>
            </a:endParaRPr>
          </a:p>
          <a:p>
            <a:r>
              <a:rPr lang="nl-BE" dirty="0" smtClean="0">
                <a:solidFill>
                  <a:schemeClr val="accent3">
                    <a:lumMod val="50000"/>
                  </a:schemeClr>
                </a:solidFill>
              </a:rPr>
              <a:t>Met dank aan </a:t>
            </a:r>
          </a:p>
          <a:p>
            <a:r>
              <a:rPr lang="nl-BE" dirty="0" err="1" smtClean="0">
                <a:solidFill>
                  <a:schemeClr val="accent3">
                    <a:lumMod val="50000"/>
                  </a:schemeClr>
                </a:solidFill>
              </a:rPr>
              <a:t>Edgard</a:t>
            </a:r>
            <a:r>
              <a:rPr lang="nl-BE" dirty="0" smtClean="0">
                <a:solidFill>
                  <a:schemeClr val="accent3">
                    <a:lumMod val="50000"/>
                  </a:schemeClr>
                </a:solidFill>
              </a:rPr>
              <a:t> &amp; David !!</a:t>
            </a:r>
            <a:endParaRPr lang="nl-BE"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2000"/>
                                        <p:tgtEl>
                                          <p:spTgt spid="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7161</TotalTime>
  <Words>1785</Words>
  <Application>Microsoft Office PowerPoint</Application>
  <PresentationFormat>Diavoorstelling (4:3)</PresentationFormat>
  <Paragraphs>205</Paragraphs>
  <Slides>29</Slides>
  <Notes>7</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Office Theme</vt:lpstr>
      <vt:lpstr>Intro..           &amp;  bedanking !</vt:lpstr>
      <vt:lpstr>Meer info via..</vt:lpstr>
      <vt:lpstr>Accenten in presentatie..</vt:lpstr>
      <vt:lpstr>17 Testdomeinen (353 tests “aangeboden”,  &gt; 150 ontbrekende)</vt:lpstr>
      <vt:lpstr>Overige  9 Testdomeinen (niet in volgorde qua gebruik!) </vt:lpstr>
      <vt:lpstr>12 “sectoren”</vt:lpstr>
      <vt:lpstr>Resultaten</vt:lpstr>
      <vt:lpstr>Over alle sectoren en domeinen (Top 15/353)</vt:lpstr>
      <vt:lpstr>CLB Top 15</vt:lpstr>
      <vt:lpstr>CAR Top 15</vt:lpstr>
      <vt:lpstr>CGG kinderen Top 15</vt:lpstr>
      <vt:lpstr>CGG volwassenen Top 12</vt:lpstr>
      <vt:lpstr>Dia 13</vt:lpstr>
      <vt:lpstr>Dia 14</vt:lpstr>
      <vt:lpstr>Dia 15</vt:lpstr>
      <vt:lpstr>Dia 16</vt:lpstr>
      <vt:lpstr>Dia 17</vt:lpstr>
      <vt:lpstr>Dia 18</vt:lpstr>
      <vt:lpstr>Dia 19</vt:lpstr>
      <vt:lpstr>Dia 20</vt:lpstr>
      <vt:lpstr>Dia 21</vt:lpstr>
      <vt:lpstr>Dia 22</vt:lpstr>
      <vt:lpstr>Dia 23</vt:lpstr>
      <vt:lpstr>Dia 24</vt:lpstr>
      <vt:lpstr>Conclusies (1/3)</vt:lpstr>
      <vt:lpstr>Conclusies (2/3)</vt:lpstr>
      <vt:lpstr>Conclusies (3/3)</vt:lpstr>
      <vt:lpstr>Besluit..</vt:lpstr>
      <vt:lpstr>Bedankt…! Ook aan alle respondenten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Theuns</dc:creator>
  <cp:lastModifiedBy>ugent</cp:lastModifiedBy>
  <cp:revision>174</cp:revision>
  <cp:lastPrinted>2011-10-21T07:24:44Z</cp:lastPrinted>
  <dcterms:created xsi:type="dcterms:W3CDTF">2011-09-10T15:17:15Z</dcterms:created>
  <dcterms:modified xsi:type="dcterms:W3CDTF">2011-11-24T18:33:46Z</dcterms:modified>
</cp:coreProperties>
</file>